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7" r:id="rId2"/>
    <p:sldId id="257" r:id="rId3"/>
    <p:sldId id="258" r:id="rId4"/>
    <p:sldId id="288" r:id="rId5"/>
    <p:sldId id="289" r:id="rId6"/>
    <p:sldId id="290" r:id="rId7"/>
    <p:sldId id="300" r:id="rId8"/>
    <p:sldId id="302" r:id="rId9"/>
    <p:sldId id="303" r:id="rId10"/>
    <p:sldId id="304" r:id="rId11"/>
    <p:sldId id="306" r:id="rId12"/>
    <p:sldId id="263" r:id="rId13"/>
    <p:sldId id="265" r:id="rId14"/>
    <p:sldId id="309" r:id="rId15"/>
    <p:sldId id="310" r:id="rId16"/>
    <p:sldId id="266" r:id="rId17"/>
    <p:sldId id="267" r:id="rId18"/>
    <p:sldId id="268" r:id="rId19"/>
    <p:sldId id="291" r:id="rId20"/>
    <p:sldId id="293" r:id="rId21"/>
    <p:sldId id="294" r:id="rId22"/>
    <p:sldId id="270" r:id="rId23"/>
    <p:sldId id="271" r:id="rId24"/>
    <p:sldId id="272" r:id="rId25"/>
    <p:sldId id="273" r:id="rId26"/>
    <p:sldId id="305" r:id="rId27"/>
    <p:sldId id="275" r:id="rId28"/>
    <p:sldId id="279" r:id="rId29"/>
    <p:sldId id="282" r:id="rId30"/>
    <p:sldId id="296" r:id="rId31"/>
    <p:sldId id="308" r:id="rId32"/>
    <p:sldId id="286" r:id="rId33"/>
    <p:sldId id="311" r:id="rId34"/>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660"/>
  </p:normalViewPr>
  <p:slideViewPr>
    <p:cSldViewPr>
      <p:cViewPr varScale="1">
        <p:scale>
          <a:sx n="86" d="100"/>
          <a:sy n="86" d="100"/>
        </p:scale>
        <p:origin x="-1470"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A59543BB-85AD-4E80-97DB-21BB3C9510DC}" type="datetimeFigureOut">
              <a:rPr lang="tr-TR" smtClean="0"/>
              <a:pPr/>
              <a:t>03.03.2017</a:t>
            </a:fld>
            <a:endParaRPr lang="tr-TR"/>
          </a:p>
        </p:txBody>
      </p:sp>
      <p:sp>
        <p:nvSpPr>
          <p:cNvPr id="4" name="3 Altbilgi Yer Tutucusu"/>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9A67F9EE-8224-435E-83E1-FE96A28BA440}"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F3853FC-E60C-4D7D-BAA9-29E39451F2A6}" type="datetimeFigureOut">
              <a:rPr lang="tr-TR" smtClean="0"/>
              <a:pPr/>
              <a:t>03.03.2017</a:t>
            </a:fld>
            <a:endParaRPr lang="tr-TR"/>
          </a:p>
        </p:txBody>
      </p:sp>
      <p:sp>
        <p:nvSpPr>
          <p:cNvPr id="4" name="3 Slayt Görüntüsü Yer Tutucusu"/>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8D57E94-4175-4D2B-B576-8E2111C8BBB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4DE58-9764-4AC2-981F-35C592F64DF0}" type="slidenum">
              <a:rPr lang="tr-TR"/>
              <a:pPr/>
              <a:t>1</a:t>
            </a:fld>
            <a:endParaRPr lang="tr-T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tr-TR"/>
              <a:t>Edirne 2003</a:t>
            </a:r>
          </a:p>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D50092"/>
                </a:solidFill>
                <a:latin typeface="Comic Sans MS"/>
                <a:cs typeface="Comic Sans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omic Sans MS"/>
                <a:cs typeface="Comic Sans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D50092"/>
                </a:solidFill>
                <a:latin typeface="Comic Sans MS"/>
                <a:cs typeface="Comic Sans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D50092"/>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7F8E8D-F104-49D4-B7E9-FC0C27DB789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0" y="223"/>
            <a:ext cx="9143999" cy="1028700"/>
          </a:xfrm>
          <a:prstGeom prst="rect">
            <a:avLst/>
          </a:prstGeom>
          <a:blipFill>
            <a:blip r:embed="rId9" cstate="print"/>
            <a:stretch>
              <a:fillRect/>
            </a:stretch>
          </a:blipFill>
        </p:spPr>
        <p:txBody>
          <a:bodyPr wrap="square" lIns="0" tIns="0" rIns="0" bIns="0" rtlCol="0"/>
          <a:lstStyle/>
          <a:p>
            <a:endParaRPr/>
          </a:p>
        </p:txBody>
      </p:sp>
      <p:sp>
        <p:nvSpPr>
          <p:cNvPr id="18" name="bk object 18"/>
          <p:cNvSpPr/>
          <p:nvPr/>
        </p:nvSpPr>
        <p:spPr>
          <a:xfrm>
            <a:off x="4401357" y="0"/>
            <a:ext cx="4742641" cy="599949"/>
          </a:xfrm>
          <a:prstGeom prst="rect">
            <a:avLst/>
          </a:prstGeom>
          <a:blipFill>
            <a:blip r:embed="rId10" cstate="print"/>
            <a:stretch>
              <a:fillRect/>
            </a:stretch>
          </a:blipFill>
        </p:spPr>
        <p:txBody>
          <a:bodyPr wrap="square" lIns="0" tIns="0" rIns="0" bIns="0" rtlCol="0"/>
          <a:lstStyle/>
          <a:p>
            <a:endParaRPr/>
          </a:p>
        </p:txBody>
      </p:sp>
      <p:sp>
        <p:nvSpPr>
          <p:cNvPr id="19" name="bk object 19"/>
          <p:cNvSpPr/>
          <p:nvPr/>
        </p:nvSpPr>
        <p:spPr>
          <a:xfrm>
            <a:off x="0" y="0"/>
            <a:ext cx="9088207" cy="1020572"/>
          </a:xfrm>
          <a:prstGeom prst="rect">
            <a:avLst/>
          </a:prstGeom>
          <a:blipFill>
            <a:blip r:embed="rId11" cstate="print"/>
            <a:stretch>
              <a:fillRect/>
            </a:stretch>
          </a:blipFill>
        </p:spPr>
        <p:txBody>
          <a:bodyPr wrap="square" lIns="0" tIns="0" rIns="0" bIns="0" rtlCol="0"/>
          <a:lstStyle/>
          <a:p>
            <a:endParaRPr/>
          </a:p>
        </p:txBody>
      </p:sp>
      <p:sp>
        <p:nvSpPr>
          <p:cNvPr id="20" name="bk object 20"/>
          <p:cNvSpPr/>
          <p:nvPr/>
        </p:nvSpPr>
        <p:spPr>
          <a:xfrm>
            <a:off x="-828" y="52323"/>
            <a:ext cx="9145590" cy="901826"/>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4500" y="363473"/>
            <a:ext cx="8255000" cy="992505"/>
          </a:xfrm>
          <a:prstGeom prst="rect">
            <a:avLst/>
          </a:prstGeom>
        </p:spPr>
        <p:txBody>
          <a:bodyPr wrap="square" lIns="0" tIns="0" rIns="0" bIns="0">
            <a:spAutoFit/>
          </a:bodyPr>
          <a:lstStyle>
            <a:lvl1pPr>
              <a:defRPr sz="3600" b="1" i="0">
                <a:solidFill>
                  <a:srgbClr val="D50092"/>
                </a:solidFill>
                <a:latin typeface="Comic Sans MS"/>
                <a:cs typeface="Comic Sans MS"/>
              </a:defRPr>
            </a:lvl1pPr>
          </a:lstStyle>
          <a:p>
            <a:endParaRPr/>
          </a:p>
        </p:txBody>
      </p:sp>
      <p:sp>
        <p:nvSpPr>
          <p:cNvPr id="3" name="Holder 3"/>
          <p:cNvSpPr>
            <a:spLocks noGrp="1"/>
          </p:cNvSpPr>
          <p:nvPr>
            <p:ph type="body" idx="1"/>
          </p:nvPr>
        </p:nvSpPr>
        <p:spPr>
          <a:xfrm>
            <a:off x="535940" y="1896109"/>
            <a:ext cx="8072119" cy="4039870"/>
          </a:xfrm>
          <a:prstGeom prst="rect">
            <a:avLst/>
          </a:prstGeom>
        </p:spPr>
        <p:txBody>
          <a:bodyPr wrap="square" lIns="0" tIns="0" rIns="0" bIns="0">
            <a:spAutoFit/>
          </a:bodyPr>
          <a:lstStyle>
            <a:lvl1pPr>
              <a:defRPr sz="2400" b="0" i="0">
                <a:solidFill>
                  <a:schemeClr val="tx1"/>
                </a:solidFill>
                <a:latin typeface="Comic Sans MS"/>
                <a:cs typeface="Comic Sans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3/3/2017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
            <a:ext cx="9144000" cy="1828800"/>
          </a:xfrm>
        </p:spPr>
        <p:txBody>
          <a:bodyPr>
            <a:normAutofit fontScale="90000"/>
          </a:bodyPr>
          <a:lstStyle/>
          <a:p>
            <a:pPr algn="ctr"/>
            <a:r>
              <a:rPr lang="tr-TR" sz="10700" b="1" dirty="0" smtClean="0">
                <a:solidFill>
                  <a:srgbClr val="0000FF"/>
                </a:solidFill>
                <a:latin typeface="Times New Roman" pitchFamily="18" charset="0"/>
              </a:rPr>
              <a:t>OTİZM</a:t>
            </a:r>
            <a:r>
              <a:rPr lang="tr-TR" sz="7200" b="1" dirty="0" smtClean="0">
                <a:solidFill>
                  <a:srgbClr val="0000FF"/>
                </a:solidFill>
                <a:latin typeface="Times New Roman" pitchFamily="18" charset="0"/>
              </a:rPr>
              <a:t> </a:t>
            </a:r>
            <a:r>
              <a:rPr lang="tr-TR" sz="3600" b="1" dirty="0">
                <a:solidFill>
                  <a:srgbClr val="660033"/>
                </a:solidFill>
                <a:latin typeface="Monotype Corsiva" pitchFamily="66" charset="0"/>
              </a:rPr>
              <a:t/>
            </a:r>
            <a:br>
              <a:rPr lang="tr-TR" sz="3600" b="1" dirty="0">
                <a:solidFill>
                  <a:srgbClr val="660033"/>
                </a:solidFill>
                <a:latin typeface="Monotype Corsiva" pitchFamily="66" charset="0"/>
              </a:rPr>
            </a:br>
            <a:r>
              <a:rPr lang="tr-TR" sz="4800" b="1" dirty="0">
                <a:solidFill>
                  <a:srgbClr val="FF0000"/>
                </a:solidFill>
                <a:latin typeface="Monotype Corsiva" pitchFamily="66" charset="0"/>
              </a:rPr>
              <a:t/>
            </a:r>
            <a:br>
              <a:rPr lang="tr-TR" sz="4800" b="1" dirty="0">
                <a:solidFill>
                  <a:srgbClr val="FF0000"/>
                </a:solidFill>
                <a:latin typeface="Monotype Corsiva" pitchFamily="66" charset="0"/>
              </a:rPr>
            </a:br>
            <a:endParaRPr lang="tr-TR" sz="4800" b="1" dirty="0">
              <a:solidFill>
                <a:srgbClr val="FF0000"/>
              </a:solidFill>
              <a:latin typeface="Monotype Corsiva" pitchFamily="66" charset="0"/>
            </a:endParaRPr>
          </a:p>
        </p:txBody>
      </p:sp>
      <p:sp>
        <p:nvSpPr>
          <p:cNvPr id="2051" name="Rectangle 3"/>
          <p:cNvSpPr>
            <a:spLocks noGrp="1" noChangeArrowheads="1"/>
          </p:cNvSpPr>
          <p:nvPr>
            <p:ph type="subTitle" idx="1"/>
          </p:nvPr>
        </p:nvSpPr>
        <p:spPr>
          <a:xfrm>
            <a:off x="755650" y="6019800"/>
            <a:ext cx="7128718" cy="838201"/>
          </a:xfrm>
        </p:spPr>
        <p:txBody>
          <a:bodyPr/>
          <a:lstStyle/>
          <a:p>
            <a:pPr>
              <a:lnSpc>
                <a:spcPct val="80000"/>
              </a:lnSpc>
            </a:pPr>
            <a:endParaRPr lang="tr-TR" sz="3200" dirty="0">
              <a:solidFill>
                <a:schemeClr val="hlink"/>
              </a:solidFill>
            </a:endParaRPr>
          </a:p>
          <a:p>
            <a:pPr>
              <a:lnSpc>
                <a:spcPct val="80000"/>
              </a:lnSpc>
            </a:pPr>
            <a:r>
              <a:rPr lang="tr-TR" sz="2400" b="1" dirty="0" smtClean="0">
                <a:solidFill>
                  <a:srgbClr val="7030A0"/>
                </a:solidFill>
              </a:rPr>
              <a:t>BİNGÖL ÖZEL EĞİTİM UYGULAMA MERKEZİ</a:t>
            </a:r>
          </a:p>
          <a:p>
            <a:pPr>
              <a:lnSpc>
                <a:spcPct val="80000"/>
              </a:lnSpc>
            </a:pPr>
            <a:endParaRPr lang="tr-TR" sz="3200" b="1" dirty="0">
              <a:solidFill>
                <a:srgbClr val="0000FF"/>
              </a:solidFill>
            </a:endParaRPr>
          </a:p>
          <a:p>
            <a:pPr>
              <a:lnSpc>
                <a:spcPct val="80000"/>
              </a:lnSpc>
            </a:pPr>
            <a:endParaRPr lang="tr-TR" sz="3200" b="1" dirty="0" smtClean="0">
              <a:solidFill>
                <a:srgbClr val="0000FF"/>
              </a:solidFill>
            </a:endParaRPr>
          </a:p>
          <a:p>
            <a:pPr>
              <a:lnSpc>
                <a:spcPct val="80000"/>
              </a:lnSpc>
            </a:pPr>
            <a:endParaRPr lang="tr-TR" sz="3200" b="1" dirty="0">
              <a:solidFill>
                <a:srgbClr val="0000FF"/>
              </a:solidFill>
            </a:endParaRPr>
          </a:p>
        </p:txBody>
      </p:sp>
      <p:pic>
        <p:nvPicPr>
          <p:cNvPr id="35844" name="Picture 4" descr="OTİZM nedir ile ilgili görsel sonucu"/>
          <p:cNvPicPr>
            <a:picLocks noChangeAspect="1" noChangeArrowheads="1" noCrop="1"/>
          </p:cNvPicPr>
          <p:nvPr/>
        </p:nvPicPr>
        <p:blipFill>
          <a:blip r:embed="rId3" cstate="print"/>
          <a:srcRect/>
          <a:stretch>
            <a:fillRect/>
          </a:stretch>
        </p:blipFill>
        <p:spPr bwMode="auto">
          <a:xfrm>
            <a:off x="0" y="1981200"/>
            <a:ext cx="9144000" cy="4876800"/>
          </a:xfrm>
          <a:prstGeom prst="rect">
            <a:avLst/>
          </a:prstGeom>
          <a:noFill/>
        </p:spPr>
      </p:pic>
      <p:pic>
        <p:nvPicPr>
          <p:cNvPr id="6" name="5 Resim" descr="eyJpIjoiYiJ9oh_01Güney.jpg"/>
          <p:cNvPicPr>
            <a:picLocks noChangeAspect="1"/>
          </p:cNvPicPr>
          <p:nvPr/>
        </p:nvPicPr>
        <p:blipFill>
          <a:blip r:embed="rId4" cstate="print"/>
          <a:stretch>
            <a:fillRect/>
          </a:stretch>
        </p:blipFill>
        <p:spPr>
          <a:xfrm>
            <a:off x="0" y="-609600"/>
            <a:ext cx="9144000" cy="2590800"/>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a:xfrm>
            <a:off x="0" y="1219200"/>
            <a:ext cx="8991600" cy="3821559"/>
          </a:xfrm>
        </p:spPr>
        <p:txBody>
          <a:bodyPr/>
          <a:lstStyle/>
          <a:p>
            <a:pPr marL="287020" marR="5080" indent="-274320">
              <a:lnSpc>
                <a:spcPts val="1440"/>
              </a:lnSpc>
              <a:spcBef>
                <a:spcPts val="345"/>
              </a:spcBef>
              <a:buClr>
                <a:srgbClr val="0AD0D9"/>
              </a:buClr>
              <a:buSzPct val="93333"/>
              <a:buFont typeface="Wingdings 2"/>
              <a:buChar char=""/>
              <a:tabLst>
                <a:tab pos="286385" algn="l"/>
                <a:tab pos="287020" algn="l"/>
              </a:tabLst>
            </a:pPr>
            <a:r>
              <a:rPr lang="tr-TR" b="1" dirty="0" smtClean="0">
                <a:solidFill>
                  <a:srgbClr val="D50092"/>
                </a:solidFill>
              </a:rPr>
              <a:t> D-</a:t>
            </a:r>
            <a:r>
              <a:rPr lang="tr-TR" b="1" spc="-5" dirty="0" smtClean="0">
                <a:solidFill>
                  <a:srgbClr val="D50092"/>
                </a:solidFill>
              </a:rPr>
              <a:t>Acı, sıcak, soğuğa karşı </a:t>
            </a:r>
            <a:r>
              <a:rPr lang="tr-TR" b="1" dirty="0" smtClean="0">
                <a:solidFill>
                  <a:srgbClr val="D50092"/>
                </a:solidFill>
              </a:rPr>
              <a:t>tepkiler</a:t>
            </a:r>
            <a:r>
              <a:rPr lang="tr-TR" dirty="0" smtClean="0"/>
              <a:t>: </a:t>
            </a:r>
            <a:r>
              <a:rPr lang="tr-TR" spc="-5" dirty="0" smtClean="0"/>
              <a:t>Bazı </a:t>
            </a:r>
            <a:r>
              <a:rPr lang="tr-TR" dirty="0" smtClean="0"/>
              <a:t>çocuklarda </a:t>
            </a:r>
            <a:r>
              <a:rPr lang="tr-TR" spc="-5" dirty="0" smtClean="0"/>
              <a:t>acıyı, </a:t>
            </a:r>
          </a:p>
          <a:p>
            <a:pPr marL="287020" marR="5080" indent="-274320">
              <a:lnSpc>
                <a:spcPts val="1440"/>
              </a:lnSpc>
              <a:spcBef>
                <a:spcPts val="345"/>
              </a:spcBef>
              <a:buClr>
                <a:srgbClr val="0AD0D9"/>
              </a:buClr>
              <a:buSzPct val="93333"/>
              <a:buFont typeface="Wingdings 2"/>
              <a:buChar char=""/>
              <a:tabLst>
                <a:tab pos="286385" algn="l"/>
                <a:tab pos="287020" algn="l"/>
              </a:tabLst>
            </a:pPr>
            <a:endParaRPr lang="tr-TR" spc="-5" dirty="0" smtClean="0"/>
          </a:p>
          <a:p>
            <a:pPr marL="287020" marR="5080" indent="-274320">
              <a:lnSpc>
                <a:spcPts val="1440"/>
              </a:lnSpc>
              <a:spcBef>
                <a:spcPts val="345"/>
              </a:spcBef>
              <a:buClr>
                <a:srgbClr val="0AD0D9"/>
              </a:buClr>
              <a:buSzPct val="93333"/>
              <a:buFont typeface="Wingdings 2"/>
              <a:buChar char=""/>
              <a:tabLst>
                <a:tab pos="286385" algn="l"/>
                <a:tab pos="287020" algn="l"/>
              </a:tabLst>
            </a:pPr>
            <a:r>
              <a:rPr lang="tr-TR" spc="-5" dirty="0" smtClean="0"/>
              <a:t>sıcağı ve soğuğu fark  etmeme şeklinde </a:t>
            </a:r>
            <a:r>
              <a:rPr lang="tr-TR" dirty="0" smtClean="0"/>
              <a:t>ortaya </a:t>
            </a:r>
            <a:r>
              <a:rPr lang="tr-TR" spc="-5" dirty="0" smtClean="0"/>
              <a:t>çıkarken, </a:t>
            </a:r>
          </a:p>
          <a:p>
            <a:pPr marL="287020" marR="5080" indent="-274320">
              <a:lnSpc>
                <a:spcPts val="1440"/>
              </a:lnSpc>
              <a:spcBef>
                <a:spcPts val="345"/>
              </a:spcBef>
              <a:buClr>
                <a:srgbClr val="0AD0D9"/>
              </a:buClr>
              <a:buSzPct val="93333"/>
              <a:buFont typeface="Wingdings 2"/>
              <a:buChar char=""/>
              <a:tabLst>
                <a:tab pos="286385" algn="l"/>
                <a:tab pos="287020" algn="l"/>
              </a:tabLst>
            </a:pPr>
            <a:endParaRPr lang="tr-TR" spc="-5" dirty="0" smtClean="0"/>
          </a:p>
          <a:p>
            <a:pPr marL="287020" marR="5080" indent="-274320">
              <a:lnSpc>
                <a:spcPts val="1440"/>
              </a:lnSpc>
              <a:spcBef>
                <a:spcPts val="345"/>
              </a:spcBef>
              <a:buClr>
                <a:srgbClr val="0AD0D9"/>
              </a:buClr>
              <a:buSzPct val="93333"/>
              <a:buFont typeface="Wingdings 2"/>
              <a:buChar char=""/>
              <a:tabLst>
                <a:tab pos="286385" algn="l"/>
                <a:tab pos="287020" algn="l"/>
              </a:tabLst>
            </a:pPr>
            <a:r>
              <a:rPr lang="tr-TR" spc="-5" dirty="0" smtClean="0"/>
              <a:t>bazılarında </a:t>
            </a:r>
            <a:r>
              <a:rPr lang="tr-TR" dirty="0" smtClean="0"/>
              <a:t>ise, </a:t>
            </a:r>
            <a:r>
              <a:rPr lang="tr-TR" spc="-5" dirty="0" smtClean="0"/>
              <a:t>soğuk </a:t>
            </a:r>
            <a:r>
              <a:rPr lang="tr-TR" dirty="0" smtClean="0"/>
              <a:t>suyla </a:t>
            </a:r>
            <a:r>
              <a:rPr lang="tr-TR" spc="-5" dirty="0" smtClean="0"/>
              <a:t>ellerini yıkarken ağlama,  eline </a:t>
            </a:r>
          </a:p>
          <a:p>
            <a:pPr marL="287020" marR="5080" indent="-274320">
              <a:lnSpc>
                <a:spcPts val="1440"/>
              </a:lnSpc>
              <a:spcBef>
                <a:spcPts val="345"/>
              </a:spcBef>
              <a:buClr>
                <a:srgbClr val="0AD0D9"/>
              </a:buClr>
              <a:buSzPct val="93333"/>
              <a:buFont typeface="Wingdings 2"/>
              <a:buChar char=""/>
              <a:tabLst>
                <a:tab pos="286385" algn="l"/>
                <a:tab pos="287020" algn="l"/>
              </a:tabLst>
            </a:pPr>
            <a:endParaRPr lang="tr-TR" spc="-5" dirty="0" smtClean="0"/>
          </a:p>
          <a:p>
            <a:pPr marL="287020" marR="5080" indent="-274320">
              <a:lnSpc>
                <a:spcPts val="1440"/>
              </a:lnSpc>
              <a:spcBef>
                <a:spcPts val="345"/>
              </a:spcBef>
              <a:buClr>
                <a:srgbClr val="0AD0D9"/>
              </a:buClr>
              <a:buSzPct val="93333"/>
              <a:buFont typeface="Wingdings 2"/>
              <a:buChar char=""/>
              <a:tabLst>
                <a:tab pos="286385" algn="l"/>
                <a:tab pos="287020" algn="l"/>
              </a:tabLst>
            </a:pPr>
            <a:r>
              <a:rPr lang="tr-TR" spc="-5" dirty="0" smtClean="0"/>
              <a:t>iğne battığı </a:t>
            </a:r>
            <a:r>
              <a:rPr lang="tr-TR" dirty="0" smtClean="0"/>
              <a:t>zaman </a:t>
            </a:r>
            <a:r>
              <a:rPr lang="tr-TR" spc="-5" dirty="0" smtClean="0"/>
              <a:t>çığlık </a:t>
            </a:r>
            <a:r>
              <a:rPr lang="tr-TR" dirty="0" smtClean="0"/>
              <a:t>atma </a:t>
            </a:r>
            <a:r>
              <a:rPr lang="tr-TR" spc="-5" dirty="0" smtClean="0"/>
              <a:t>gibi aşırı duyarlılıklar şeklinde </a:t>
            </a:r>
          </a:p>
          <a:p>
            <a:pPr marL="287020" marR="5080" indent="-274320">
              <a:lnSpc>
                <a:spcPts val="1440"/>
              </a:lnSpc>
              <a:spcBef>
                <a:spcPts val="345"/>
              </a:spcBef>
              <a:buClr>
                <a:srgbClr val="0AD0D9"/>
              </a:buClr>
              <a:buSzPct val="93333"/>
              <a:buFont typeface="Wingdings 2"/>
              <a:buChar char=""/>
              <a:tabLst>
                <a:tab pos="286385" algn="l"/>
                <a:tab pos="287020" algn="l"/>
              </a:tabLst>
            </a:pPr>
            <a:endParaRPr lang="tr-TR" spc="-5" dirty="0" smtClean="0"/>
          </a:p>
          <a:p>
            <a:pPr marL="287020" marR="5080" indent="-274320">
              <a:lnSpc>
                <a:spcPts val="1440"/>
              </a:lnSpc>
              <a:spcBef>
                <a:spcPts val="345"/>
              </a:spcBef>
              <a:buClr>
                <a:srgbClr val="0AD0D9"/>
              </a:buClr>
              <a:buSzPct val="93333"/>
              <a:buFont typeface="Wingdings 2"/>
              <a:buChar char=""/>
              <a:tabLst>
                <a:tab pos="286385" algn="l"/>
                <a:tab pos="287020" algn="l"/>
              </a:tabLst>
            </a:pPr>
            <a:r>
              <a:rPr lang="tr-TR" spc="-5" dirty="0" smtClean="0"/>
              <a:t>de</a:t>
            </a:r>
            <a:r>
              <a:rPr lang="tr-TR" spc="285" dirty="0" smtClean="0"/>
              <a:t> </a:t>
            </a:r>
            <a:r>
              <a:rPr lang="tr-TR" spc="-5" dirty="0" smtClean="0"/>
              <a:t>görülebilmektedir</a:t>
            </a:r>
            <a:endParaRPr lang="tr-TR" dirty="0" smtClean="0"/>
          </a:p>
          <a:p>
            <a:pPr marL="287020" marR="100330" indent="-274320">
              <a:lnSpc>
                <a:spcPct val="80100"/>
              </a:lnSpc>
              <a:spcBef>
                <a:spcPts val="370"/>
              </a:spcBef>
              <a:buClr>
                <a:srgbClr val="0AD0D9"/>
              </a:buClr>
              <a:buSzPct val="93333"/>
              <a:buFont typeface="Wingdings 2"/>
              <a:buChar char=""/>
              <a:tabLst>
                <a:tab pos="286385" algn="l"/>
                <a:tab pos="287020" algn="l"/>
              </a:tabLst>
            </a:pPr>
            <a:r>
              <a:rPr lang="tr-TR" b="1" spc="-5" dirty="0" smtClean="0">
                <a:solidFill>
                  <a:srgbClr val="D50092"/>
                </a:solidFill>
              </a:rPr>
              <a:t>E-Dokunulmaya karşı </a:t>
            </a:r>
            <a:r>
              <a:rPr lang="tr-TR" b="1" dirty="0" smtClean="0">
                <a:solidFill>
                  <a:srgbClr val="D50092"/>
                </a:solidFill>
              </a:rPr>
              <a:t>tepkiler</a:t>
            </a:r>
            <a:r>
              <a:rPr lang="tr-TR" dirty="0" smtClean="0"/>
              <a:t>: </a:t>
            </a:r>
            <a:r>
              <a:rPr lang="tr-TR" spc="-5" dirty="0" smtClean="0"/>
              <a:t>Bazıları dokunulmayı, kucağa alınmayı reddetmektedir.  Bazıları </a:t>
            </a:r>
            <a:r>
              <a:rPr lang="tr-TR" dirty="0" smtClean="0"/>
              <a:t>ise </a:t>
            </a:r>
            <a:r>
              <a:rPr lang="tr-TR" spc="-5" dirty="0" smtClean="0"/>
              <a:t>aşırı şekilde </a:t>
            </a:r>
            <a:r>
              <a:rPr lang="tr-TR" dirty="0" smtClean="0"/>
              <a:t>sarılmaktan, </a:t>
            </a:r>
            <a:r>
              <a:rPr lang="tr-TR" spc="-5" dirty="0" smtClean="0"/>
              <a:t>kucaklanmaktan, hoşlanabilmektedirler. </a:t>
            </a:r>
            <a:r>
              <a:rPr lang="tr-TR" spc="-5" dirty="0" smtClean="0">
                <a:solidFill>
                  <a:srgbClr val="FF0000"/>
                </a:solidFill>
              </a:rPr>
              <a:t>Yeni bir  nesneyi </a:t>
            </a:r>
            <a:r>
              <a:rPr lang="tr-TR" dirty="0" smtClean="0">
                <a:solidFill>
                  <a:srgbClr val="FF0000"/>
                </a:solidFill>
              </a:rPr>
              <a:t>koklayarak, </a:t>
            </a:r>
            <a:r>
              <a:rPr lang="tr-TR" spc="-5" dirty="0" smtClean="0">
                <a:solidFill>
                  <a:srgbClr val="FF0000"/>
                </a:solidFill>
              </a:rPr>
              <a:t>yalayarak </a:t>
            </a:r>
            <a:r>
              <a:rPr lang="tr-TR" dirty="0" smtClean="0">
                <a:solidFill>
                  <a:srgbClr val="FF0000"/>
                </a:solidFill>
              </a:rPr>
              <a:t>dokunarak </a:t>
            </a:r>
            <a:r>
              <a:rPr lang="tr-TR" spc="-5" dirty="0" smtClean="0">
                <a:solidFill>
                  <a:srgbClr val="FF0000"/>
                </a:solidFill>
              </a:rPr>
              <a:t>tanımaya </a:t>
            </a:r>
            <a:r>
              <a:rPr lang="tr-TR" dirty="0" smtClean="0">
                <a:solidFill>
                  <a:srgbClr val="FF0000"/>
                </a:solidFill>
              </a:rPr>
              <a:t>ve  </a:t>
            </a:r>
            <a:r>
              <a:rPr lang="tr-TR" spc="-5" dirty="0" smtClean="0">
                <a:solidFill>
                  <a:srgbClr val="FF0000"/>
                </a:solidFill>
              </a:rPr>
              <a:t>keşfetmeye çalıştıkları</a:t>
            </a:r>
            <a:r>
              <a:rPr lang="tr-TR" spc="35" dirty="0" smtClean="0">
                <a:solidFill>
                  <a:srgbClr val="FF0000"/>
                </a:solidFill>
              </a:rPr>
              <a:t> </a:t>
            </a:r>
            <a:r>
              <a:rPr lang="tr-TR" spc="-5" dirty="0" smtClean="0">
                <a:solidFill>
                  <a:srgbClr val="FF0000"/>
                </a:solidFill>
              </a:rPr>
              <a:t>gözlenmektedir.</a:t>
            </a:r>
            <a:endParaRPr lang="tr-TR" dirty="0" smtClean="0">
              <a:solidFill>
                <a:srgbClr val="FF0000"/>
              </a:solidFill>
            </a:endParaRPr>
          </a:p>
          <a:p>
            <a:endParaRPr lang="tr-TR" dirty="0"/>
          </a:p>
        </p:txBody>
      </p:sp>
      <p:pic>
        <p:nvPicPr>
          <p:cNvPr id="4" name="3 Resim" descr="images (3).jpg"/>
          <p:cNvPicPr>
            <a:picLocks noChangeAspect="1"/>
          </p:cNvPicPr>
          <p:nvPr/>
        </p:nvPicPr>
        <p:blipFill>
          <a:blip r:embed="rId2" cstate="print"/>
          <a:stretch>
            <a:fillRect/>
          </a:stretch>
        </p:blipFill>
        <p:spPr>
          <a:xfrm>
            <a:off x="0" y="0"/>
            <a:ext cx="9144000" cy="914400"/>
          </a:xfrm>
          <a:prstGeom prst="rect">
            <a:avLst/>
          </a:prstGeom>
        </p:spPr>
      </p:pic>
      <p:pic>
        <p:nvPicPr>
          <p:cNvPr id="5" name="4 Resim" descr="cocuklarda-gorulen-dil-ve-konusma-bozukluklari-turleri-tatlicadi-201105181348.jpg"/>
          <p:cNvPicPr>
            <a:picLocks noChangeAspect="1"/>
          </p:cNvPicPr>
          <p:nvPr/>
        </p:nvPicPr>
        <p:blipFill>
          <a:blip r:embed="rId3" cstate="print"/>
          <a:stretch>
            <a:fillRect/>
          </a:stretch>
        </p:blipFill>
        <p:spPr>
          <a:xfrm>
            <a:off x="2819400" y="4724400"/>
            <a:ext cx="6324600" cy="2133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792088"/>
          </a:xfrm>
        </p:spPr>
        <p:txBody>
          <a:bodyPr>
            <a:normAutofit fontScale="90000"/>
          </a:bodyPr>
          <a:lstStyle/>
          <a:p>
            <a:r>
              <a:rPr lang="tr-TR" b="1" dirty="0">
                <a:solidFill>
                  <a:srgbClr val="FF0000"/>
                </a:solidFill>
              </a:rPr>
              <a:t>Otistik Çocukların Davranış </a:t>
            </a:r>
            <a:r>
              <a:rPr lang="tr-TR" b="1" dirty="0" smtClean="0">
                <a:solidFill>
                  <a:srgbClr val="FF0000"/>
                </a:solidFill>
              </a:rPr>
              <a:t>Problemleri</a:t>
            </a:r>
            <a:endParaRPr lang="tr-TR" dirty="0">
              <a:solidFill>
                <a:srgbClr val="FF0000"/>
              </a:solidFill>
            </a:endParaRPr>
          </a:p>
        </p:txBody>
      </p:sp>
      <p:sp>
        <p:nvSpPr>
          <p:cNvPr id="3" name="2 İçerik Yer Tutucusu"/>
          <p:cNvSpPr>
            <a:spLocks noGrp="1"/>
          </p:cNvSpPr>
          <p:nvPr>
            <p:ph idx="4294967295"/>
          </p:nvPr>
        </p:nvSpPr>
        <p:spPr>
          <a:xfrm>
            <a:off x="0" y="1124744"/>
            <a:ext cx="9144000" cy="5733256"/>
          </a:xfrm>
          <a:prstGeom prst="rect">
            <a:avLst/>
          </a:prstGeom>
        </p:spPr>
        <p:txBody>
          <a:bodyPr>
            <a:noAutofit/>
          </a:bodyPr>
          <a:lstStyle/>
          <a:p>
            <a:pPr>
              <a:buNone/>
            </a:pPr>
            <a:r>
              <a:rPr lang="tr-TR" sz="2400" b="1" dirty="0" smtClean="0"/>
              <a:t>-</a:t>
            </a:r>
            <a:r>
              <a:rPr lang="tr-TR" sz="2000" b="1" dirty="0" smtClean="0"/>
              <a:t>Öfke </a:t>
            </a:r>
            <a:r>
              <a:rPr lang="tr-TR" sz="2000" b="1" dirty="0"/>
              <a:t>Nöbetleri :</a:t>
            </a:r>
            <a:r>
              <a:rPr lang="tr-TR" sz="2000" dirty="0"/>
              <a:t> Genellikle 2-5 yaş döneminde belirginleşir. Bu dönemde konuşma çok az ya da hiç olmadığından, çocuk isteklerini sözel olarak ifade edememektedir. Bu nedenle, çoğu otistik çocukta öfke nöbeti olarak adlandırılan tekmeleme, ağlama, bağırma, kendini yere atma gibi davranışlar ortaya çıkmaktadır.</a:t>
            </a:r>
          </a:p>
          <a:p>
            <a:pPr>
              <a:buNone/>
            </a:pPr>
            <a:r>
              <a:rPr lang="tr-TR" sz="2000" b="1" dirty="0" smtClean="0"/>
              <a:t>-Çevresine </a:t>
            </a:r>
            <a:r>
              <a:rPr lang="tr-TR" sz="2000" b="1" dirty="0"/>
              <a:t>Zarar Veren Davranışlar :</a:t>
            </a:r>
            <a:r>
              <a:rPr lang="tr-TR" sz="2000" dirty="0"/>
              <a:t> Dışarıda çığlık atma, evdeki eşyalara zarar verme.</a:t>
            </a:r>
          </a:p>
          <a:p>
            <a:pPr>
              <a:buNone/>
            </a:pPr>
            <a:r>
              <a:rPr lang="tr-TR" sz="2000" b="1" dirty="0" smtClean="0"/>
              <a:t>-Kendisine </a:t>
            </a:r>
            <a:r>
              <a:rPr lang="tr-TR" sz="2000" b="1" dirty="0"/>
              <a:t>Zarar Veren Davranışlar :</a:t>
            </a:r>
            <a:r>
              <a:rPr lang="tr-TR" sz="2000" dirty="0"/>
              <a:t> Bu davranışlar; genellikle </a:t>
            </a:r>
            <a:r>
              <a:rPr lang="tr-TR" sz="2000" dirty="0">
                <a:solidFill>
                  <a:srgbClr val="FF0000"/>
                </a:solidFill>
              </a:rPr>
              <a:t>çocuğun kızdığı, endişelendiği ya da başarısız olduğu zamanlarda ortaya çıkmaktadır. </a:t>
            </a:r>
            <a:r>
              <a:rPr lang="tr-TR" sz="2000" dirty="0"/>
              <a:t>Örnek : saçlarını çekme, yüzünü tırmalama, ellerini ısırma vb. İleri derecede ise; başını duvara ya da yere vurma, ellerini kanatacak derecede ısırma</a:t>
            </a:r>
            <a:r>
              <a:rPr lang="tr-TR" sz="2000" dirty="0" smtClean="0"/>
              <a:t>.</a:t>
            </a:r>
            <a:endParaRPr lang="tr-TR" sz="2000" dirty="0"/>
          </a:p>
          <a:p>
            <a:pPr>
              <a:buNone/>
            </a:pPr>
            <a:r>
              <a:rPr lang="tr-TR" sz="2000" b="1" dirty="0" smtClean="0"/>
              <a:t>-Duyumsal </a:t>
            </a:r>
            <a:r>
              <a:rPr lang="tr-TR" sz="2000" b="1" dirty="0"/>
              <a:t>Uyarım :</a:t>
            </a:r>
            <a:r>
              <a:rPr lang="tr-TR" sz="2000" dirty="0"/>
              <a:t> İleri-geri sallanma, kendi ekseni etrafında dönme.</a:t>
            </a:r>
          </a:p>
          <a:p>
            <a:pPr>
              <a:buNone/>
            </a:pPr>
            <a:r>
              <a:rPr lang="tr-TR" sz="2000" b="1" dirty="0" smtClean="0"/>
              <a:t>-Görsel </a:t>
            </a:r>
            <a:r>
              <a:rPr lang="tr-TR" sz="2000" b="1" dirty="0"/>
              <a:t>Uyarım :</a:t>
            </a:r>
            <a:r>
              <a:rPr lang="tr-TR" sz="2000" dirty="0"/>
              <a:t> Parmaklarını gözlerinin önünde hareket ettirme, parmakları ile havada şekiller oluşturma.</a:t>
            </a:r>
          </a:p>
          <a:p>
            <a:pPr>
              <a:buNone/>
            </a:pPr>
            <a:r>
              <a:rPr lang="tr-TR" sz="2000" b="1" dirty="0" smtClean="0"/>
              <a:t>-Dokunsal </a:t>
            </a:r>
            <a:r>
              <a:rPr lang="tr-TR" sz="2000" b="1" dirty="0"/>
              <a:t>Uyarım :</a:t>
            </a:r>
            <a:r>
              <a:rPr lang="tr-TR" sz="2000" dirty="0"/>
              <a:t> Elin ritmik hareketler ile kulak, el gibi diğer vücut parçalarına vurulması.</a:t>
            </a:r>
          </a:p>
          <a:p>
            <a:pPr>
              <a:buNone/>
            </a:pPr>
            <a:r>
              <a:rPr lang="tr-TR" sz="2000" b="1" dirty="0" smtClean="0"/>
              <a:t>-İşitsel </a:t>
            </a:r>
            <a:r>
              <a:rPr lang="tr-TR" sz="2000" b="1" dirty="0"/>
              <a:t>Uyarım :</a:t>
            </a:r>
            <a:r>
              <a:rPr lang="tr-TR" sz="2000" dirty="0"/>
              <a:t> Aynı ezgiyi üst üste saatlerce mırıldanma</a:t>
            </a:r>
            <a:r>
              <a:rPr lang="tr-TR" sz="2000" dirty="0" smtClean="0"/>
              <a:t>.</a:t>
            </a:r>
            <a:br>
              <a:rPr lang="tr-TR" sz="2000" dirty="0" smtClean="0"/>
            </a:br>
            <a:endParaRPr lang="tr-T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0" y="762000"/>
            <a:ext cx="9144000" cy="830997"/>
          </a:xfrm>
          <a:prstGeom prst="rect">
            <a:avLst/>
          </a:prstGeom>
        </p:spPr>
        <p:txBody>
          <a:bodyPr vert="horz" wrap="square" lIns="0" tIns="0" rIns="0" bIns="0" rtlCol="0">
            <a:spAutoFit/>
          </a:bodyPr>
          <a:lstStyle/>
          <a:p>
            <a:pPr marL="12700">
              <a:lnSpc>
                <a:spcPct val="100000"/>
              </a:lnSpc>
            </a:pPr>
            <a:r>
              <a:rPr sz="5400" b="0" spc="-5" dirty="0">
                <a:latin typeface="Comic Sans MS"/>
                <a:cs typeface="Comic Sans MS"/>
              </a:rPr>
              <a:t>Çocuğum için ne</a:t>
            </a:r>
            <a:r>
              <a:rPr sz="5400" b="0" dirty="0">
                <a:latin typeface="Comic Sans MS"/>
                <a:cs typeface="Comic Sans MS"/>
              </a:rPr>
              <a:t> </a:t>
            </a:r>
            <a:r>
              <a:rPr sz="5400" b="0" spc="-5" dirty="0">
                <a:latin typeface="Comic Sans MS"/>
                <a:cs typeface="Comic Sans MS"/>
              </a:rPr>
              <a:t>yapabilirim?</a:t>
            </a:r>
            <a:endParaRPr sz="5400" dirty="0">
              <a:latin typeface="Comic Sans MS"/>
              <a:cs typeface="Comic Sans MS"/>
            </a:endParaRPr>
          </a:p>
        </p:txBody>
      </p:sp>
      <p:pic>
        <p:nvPicPr>
          <p:cNvPr id="8" name="7 Resim" descr="anne-çocuk.jpg"/>
          <p:cNvPicPr>
            <a:picLocks noChangeAspect="1"/>
          </p:cNvPicPr>
          <p:nvPr/>
        </p:nvPicPr>
        <p:blipFill>
          <a:blip r:embed="rId7" cstate="print"/>
          <a:stretch>
            <a:fillRect/>
          </a:stretch>
        </p:blipFill>
        <p:spPr>
          <a:xfrm>
            <a:off x="0" y="2438400"/>
            <a:ext cx="9144000" cy="4419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44500" y="0"/>
            <a:ext cx="8255000" cy="998734"/>
          </a:xfrm>
          <a:prstGeom prst="rect">
            <a:avLst/>
          </a:prstGeom>
        </p:spPr>
        <p:txBody>
          <a:bodyPr vert="horz" wrap="square" lIns="0" tIns="562355" rIns="0" bIns="0" rtlCol="0">
            <a:spAutoFit/>
          </a:bodyPr>
          <a:lstStyle/>
          <a:p>
            <a:pPr marL="221615">
              <a:lnSpc>
                <a:spcPct val="100000"/>
              </a:lnSpc>
            </a:pPr>
            <a:r>
              <a:rPr sz="2800" u="heavy" spc="-5" dirty="0" err="1" smtClean="0"/>
              <a:t>Eğitime</a:t>
            </a:r>
            <a:r>
              <a:rPr sz="2800" u="heavy" spc="-5" dirty="0" smtClean="0"/>
              <a:t> </a:t>
            </a:r>
            <a:r>
              <a:rPr sz="2800" u="heavy" spc="-5" dirty="0"/>
              <a:t>evde de devam</a:t>
            </a:r>
            <a:r>
              <a:rPr sz="2800" u="heavy" spc="55" dirty="0"/>
              <a:t> </a:t>
            </a:r>
            <a:r>
              <a:rPr sz="2800" u="heavy" spc="-5" dirty="0"/>
              <a:t>edin</a:t>
            </a:r>
            <a:endParaRPr sz="2800" dirty="0">
              <a:latin typeface="Times New Roman"/>
              <a:cs typeface="Times New Roman"/>
            </a:endParaRPr>
          </a:p>
        </p:txBody>
      </p:sp>
      <p:sp>
        <p:nvSpPr>
          <p:cNvPr id="9" name="object 9"/>
          <p:cNvSpPr txBox="1"/>
          <p:nvPr/>
        </p:nvSpPr>
        <p:spPr>
          <a:xfrm>
            <a:off x="0" y="1295400"/>
            <a:ext cx="9144000" cy="1954381"/>
          </a:xfrm>
          <a:prstGeom prst="rect">
            <a:avLst/>
          </a:prstGeom>
        </p:spPr>
        <p:txBody>
          <a:bodyPr vert="horz" wrap="square" lIns="0" tIns="0" rIns="0" bIns="0" rtlCol="0">
            <a:spAutoFit/>
          </a:bodyPr>
          <a:lstStyle/>
          <a:p>
            <a:pPr marL="299085" indent="-286385">
              <a:lnSpc>
                <a:spcPct val="100000"/>
              </a:lnSpc>
              <a:buClr>
                <a:srgbClr val="072328"/>
              </a:buClr>
              <a:buFont typeface="Wingdings"/>
              <a:buChar char=""/>
              <a:tabLst>
                <a:tab pos="299720" algn="l"/>
              </a:tabLst>
            </a:pPr>
            <a:r>
              <a:rPr sz="1800" b="1" dirty="0">
                <a:latin typeface="Comic Sans MS"/>
                <a:cs typeface="Comic Sans MS"/>
              </a:rPr>
              <a:t>Eğitim </a:t>
            </a:r>
            <a:r>
              <a:rPr sz="1800" b="1" spc="-5" dirty="0">
                <a:latin typeface="Comic Sans MS"/>
                <a:cs typeface="Comic Sans MS"/>
              </a:rPr>
              <a:t>sadece </a:t>
            </a:r>
            <a:r>
              <a:rPr sz="1800" b="1" dirty="0">
                <a:latin typeface="Comic Sans MS"/>
                <a:cs typeface="Comic Sans MS"/>
              </a:rPr>
              <a:t>okulda </a:t>
            </a:r>
            <a:r>
              <a:rPr sz="1800" b="1" spc="-5" dirty="0">
                <a:latin typeface="Comic Sans MS"/>
                <a:cs typeface="Comic Sans MS"/>
              </a:rPr>
              <a:t>değil </a:t>
            </a:r>
            <a:r>
              <a:rPr sz="1800" b="1" dirty="0">
                <a:latin typeface="Comic Sans MS"/>
                <a:cs typeface="Comic Sans MS"/>
              </a:rPr>
              <a:t>ömür boyu</a:t>
            </a:r>
            <a:r>
              <a:rPr sz="1800" b="1" spc="-50" dirty="0">
                <a:latin typeface="Comic Sans MS"/>
                <a:cs typeface="Comic Sans MS"/>
              </a:rPr>
              <a:t> </a:t>
            </a:r>
            <a:r>
              <a:rPr sz="1800" b="1" spc="-5" dirty="0">
                <a:latin typeface="Comic Sans MS"/>
                <a:cs typeface="Comic Sans MS"/>
              </a:rPr>
              <a:t>sürer.</a:t>
            </a:r>
            <a:endParaRPr sz="1800" dirty="0">
              <a:latin typeface="Comic Sans MS"/>
              <a:cs typeface="Comic Sans MS"/>
            </a:endParaRPr>
          </a:p>
          <a:p>
            <a:pPr>
              <a:lnSpc>
                <a:spcPct val="100000"/>
              </a:lnSpc>
              <a:spcBef>
                <a:spcPts val="30"/>
              </a:spcBef>
              <a:buClr>
                <a:srgbClr val="072328"/>
              </a:buClr>
              <a:buFont typeface="Wingdings"/>
              <a:buChar char=""/>
            </a:pPr>
            <a:endParaRPr sz="1850" dirty="0">
              <a:latin typeface="Times New Roman"/>
              <a:cs typeface="Times New Roman"/>
            </a:endParaRPr>
          </a:p>
          <a:p>
            <a:pPr marL="299085" indent="-286385">
              <a:lnSpc>
                <a:spcPct val="100000"/>
              </a:lnSpc>
              <a:buClr>
                <a:srgbClr val="072328"/>
              </a:buClr>
              <a:buFont typeface="Wingdings"/>
              <a:buChar char=""/>
              <a:tabLst>
                <a:tab pos="299720" algn="l"/>
              </a:tabLst>
            </a:pPr>
            <a:r>
              <a:rPr sz="1800" b="1" dirty="0">
                <a:latin typeface="Comic Sans MS"/>
                <a:cs typeface="Comic Sans MS"/>
              </a:rPr>
              <a:t>Anne </a:t>
            </a:r>
            <a:r>
              <a:rPr sz="1800" b="1" spc="-5" dirty="0">
                <a:latin typeface="Comic Sans MS"/>
                <a:cs typeface="Comic Sans MS"/>
              </a:rPr>
              <a:t>babalar olarak </a:t>
            </a:r>
            <a:r>
              <a:rPr sz="1800" b="1" dirty="0">
                <a:latin typeface="Comic Sans MS"/>
                <a:cs typeface="Comic Sans MS"/>
              </a:rPr>
              <a:t>, okulda </a:t>
            </a:r>
            <a:r>
              <a:rPr sz="1800" b="1" spc="-5" dirty="0">
                <a:latin typeface="Comic Sans MS"/>
                <a:cs typeface="Comic Sans MS"/>
              </a:rPr>
              <a:t>yapılan </a:t>
            </a:r>
            <a:r>
              <a:rPr sz="1800" b="1" dirty="0">
                <a:latin typeface="Comic Sans MS"/>
                <a:cs typeface="Comic Sans MS"/>
              </a:rPr>
              <a:t>eğitimin </a:t>
            </a:r>
            <a:r>
              <a:rPr sz="1800" b="1" u="heavy" spc="-5" dirty="0">
                <a:latin typeface="Comic Sans MS"/>
                <a:cs typeface="Comic Sans MS"/>
              </a:rPr>
              <a:t>başarılı</a:t>
            </a:r>
            <a:r>
              <a:rPr sz="1800" b="1" u="heavy" spc="-80" dirty="0">
                <a:latin typeface="Comic Sans MS"/>
                <a:cs typeface="Comic Sans MS"/>
              </a:rPr>
              <a:t> </a:t>
            </a:r>
            <a:r>
              <a:rPr sz="1800" b="1" u="heavy" spc="-5" dirty="0">
                <a:latin typeface="Comic Sans MS"/>
                <a:cs typeface="Comic Sans MS"/>
              </a:rPr>
              <a:t>olmasını</a:t>
            </a:r>
            <a:endParaRPr sz="1800" dirty="0">
              <a:latin typeface="Comic Sans MS"/>
              <a:cs typeface="Comic Sans MS"/>
            </a:endParaRPr>
          </a:p>
          <a:p>
            <a:pPr marL="298450">
              <a:lnSpc>
                <a:spcPct val="100000"/>
              </a:lnSpc>
            </a:pPr>
            <a:r>
              <a:rPr sz="1800" u="heavy" spc="-450" dirty="0">
                <a:latin typeface="Times New Roman"/>
                <a:cs typeface="Times New Roman"/>
              </a:rPr>
              <a:t> </a:t>
            </a:r>
            <a:r>
              <a:rPr sz="1800" b="1" u="heavy" dirty="0">
                <a:latin typeface="Comic Sans MS"/>
                <a:cs typeface="Comic Sans MS"/>
              </a:rPr>
              <a:t>istiyorsanız </a:t>
            </a:r>
            <a:r>
              <a:rPr sz="1800" b="1" dirty="0">
                <a:latin typeface="Comic Sans MS"/>
                <a:cs typeface="Comic Sans MS"/>
              </a:rPr>
              <a:t>evde de bu eğitimlere </a:t>
            </a:r>
            <a:r>
              <a:rPr sz="1800" b="1" spc="-5" dirty="0">
                <a:latin typeface="Comic Sans MS"/>
                <a:cs typeface="Comic Sans MS"/>
              </a:rPr>
              <a:t>devam</a:t>
            </a:r>
            <a:r>
              <a:rPr sz="1800" b="1" spc="-110" dirty="0">
                <a:latin typeface="Comic Sans MS"/>
                <a:cs typeface="Comic Sans MS"/>
              </a:rPr>
              <a:t> </a:t>
            </a:r>
            <a:r>
              <a:rPr sz="1800" b="1" dirty="0">
                <a:latin typeface="Comic Sans MS"/>
                <a:cs typeface="Comic Sans MS"/>
              </a:rPr>
              <a:t>etmelisiniz.</a:t>
            </a:r>
            <a:endParaRPr sz="1800" dirty="0">
              <a:latin typeface="Comic Sans MS"/>
              <a:cs typeface="Comic Sans MS"/>
            </a:endParaRPr>
          </a:p>
          <a:p>
            <a:pPr>
              <a:lnSpc>
                <a:spcPct val="100000"/>
              </a:lnSpc>
              <a:spcBef>
                <a:spcPts val="35"/>
              </a:spcBef>
            </a:pPr>
            <a:endParaRPr sz="1850" dirty="0">
              <a:latin typeface="Times New Roman"/>
              <a:cs typeface="Times New Roman"/>
            </a:endParaRPr>
          </a:p>
          <a:p>
            <a:pPr marL="299085" marR="5080" indent="-286385">
              <a:lnSpc>
                <a:spcPct val="100000"/>
              </a:lnSpc>
              <a:buClr>
                <a:srgbClr val="072328"/>
              </a:buClr>
              <a:buFont typeface="Wingdings"/>
              <a:buChar char=""/>
              <a:tabLst>
                <a:tab pos="299720" algn="l"/>
              </a:tabLst>
            </a:pPr>
            <a:r>
              <a:rPr sz="1800" b="1" spc="-5" dirty="0">
                <a:solidFill>
                  <a:srgbClr val="D50092"/>
                </a:solidFill>
                <a:latin typeface="Comic Sans MS"/>
                <a:cs typeface="Comic Sans MS"/>
              </a:rPr>
              <a:t>UNUTMAYIN </a:t>
            </a:r>
            <a:r>
              <a:rPr sz="1800" b="1" dirty="0">
                <a:solidFill>
                  <a:srgbClr val="D50092"/>
                </a:solidFill>
                <a:latin typeface="Comic Sans MS"/>
                <a:cs typeface="Comic Sans MS"/>
              </a:rPr>
              <a:t>HER ÇOCUK FARKLIDIR,ÖZELDİR </a:t>
            </a:r>
            <a:r>
              <a:rPr sz="1800" b="1" spc="-5" dirty="0">
                <a:solidFill>
                  <a:srgbClr val="D50092"/>
                </a:solidFill>
                <a:latin typeface="Comic Sans MS"/>
                <a:cs typeface="Comic Sans MS"/>
              </a:rPr>
              <a:t>BU</a:t>
            </a:r>
            <a:r>
              <a:rPr sz="1800" b="1" spc="-140" dirty="0">
                <a:solidFill>
                  <a:srgbClr val="D50092"/>
                </a:solidFill>
                <a:latin typeface="Comic Sans MS"/>
                <a:cs typeface="Comic Sans MS"/>
              </a:rPr>
              <a:t> </a:t>
            </a:r>
            <a:r>
              <a:rPr sz="1800" b="1" dirty="0">
                <a:solidFill>
                  <a:srgbClr val="D50092"/>
                </a:solidFill>
                <a:latin typeface="Comic Sans MS"/>
                <a:cs typeface="Comic Sans MS"/>
              </a:rPr>
              <a:t>YÜZDEN  HER ÇOCUĞUN EĞİTİM DE BAŞARISI VE ÇABASI DA  FARKLIDIR.</a:t>
            </a:r>
            <a:endParaRPr sz="1800" dirty="0">
              <a:latin typeface="Comic Sans MS"/>
              <a:cs typeface="Comic Sans MS"/>
            </a:endParaRPr>
          </a:p>
        </p:txBody>
      </p:sp>
      <p:sp>
        <p:nvSpPr>
          <p:cNvPr id="10" name="object 10"/>
          <p:cNvSpPr/>
          <p:nvPr/>
        </p:nvSpPr>
        <p:spPr>
          <a:xfrm>
            <a:off x="6553200" y="0"/>
            <a:ext cx="1680972" cy="1461516"/>
          </a:xfrm>
          <a:prstGeom prst="rect">
            <a:avLst/>
          </a:prstGeom>
          <a:blipFill>
            <a:blip r:embed="rId7" cstate="print"/>
            <a:stretch>
              <a:fillRect/>
            </a:stretch>
          </a:blipFill>
        </p:spPr>
        <p:txBody>
          <a:bodyPr wrap="square" lIns="0" tIns="0" rIns="0" bIns="0" rtlCol="0"/>
          <a:lstStyle/>
          <a:p>
            <a:endParaRPr/>
          </a:p>
        </p:txBody>
      </p:sp>
      <p:sp>
        <p:nvSpPr>
          <p:cNvPr id="11" name="object 9"/>
          <p:cNvSpPr/>
          <p:nvPr/>
        </p:nvSpPr>
        <p:spPr>
          <a:xfrm>
            <a:off x="0" y="5029200"/>
            <a:ext cx="9144000" cy="182880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
            <a:ext cx="9144000" cy="1477328"/>
          </a:xfrm>
        </p:spPr>
        <p:txBody>
          <a:bodyPr/>
          <a:lstStyle/>
          <a:p>
            <a:r>
              <a:rPr lang="tr-TR" sz="3200" b="0" dirty="0" smtClean="0"/>
              <a:t>GAPS diyeti hasarlı,yaralı,ülserli bağırsak duvarını ve </a:t>
            </a:r>
            <a:r>
              <a:rPr lang="tr-TR" sz="3200" b="0" dirty="0" err="1" smtClean="0"/>
              <a:t>epitel</a:t>
            </a:r>
            <a:r>
              <a:rPr lang="tr-TR" sz="3200" b="0" dirty="0" smtClean="0"/>
              <a:t> dokusunu iyileştirmek için uygulanan bir diyettir</a:t>
            </a:r>
            <a:endParaRPr lang="tr-TR" sz="3200" dirty="0"/>
          </a:p>
        </p:txBody>
      </p:sp>
      <p:sp>
        <p:nvSpPr>
          <p:cNvPr id="3" name="2 Metin Yer Tutucusu"/>
          <p:cNvSpPr>
            <a:spLocks noGrp="1"/>
          </p:cNvSpPr>
          <p:nvPr>
            <p:ph type="body" idx="1"/>
          </p:nvPr>
        </p:nvSpPr>
        <p:spPr>
          <a:xfrm>
            <a:off x="0" y="1752600"/>
            <a:ext cx="9144000" cy="4358759"/>
          </a:xfrm>
        </p:spPr>
        <p:txBody>
          <a:bodyPr/>
          <a:lstStyle/>
          <a:p>
            <a:r>
              <a:rPr lang="tr-TR" sz="2000" b="1" dirty="0" smtClean="0">
                <a:solidFill>
                  <a:srgbClr val="FF0000"/>
                </a:solidFill>
              </a:rPr>
              <a:t>GAPS DİYETİNDE MUTLAKA BULUNMASI GEREKEN BESİNLER</a:t>
            </a:r>
            <a:endParaRPr lang="tr-TR" sz="2000" dirty="0" smtClean="0">
              <a:solidFill>
                <a:srgbClr val="FF0000"/>
              </a:solidFill>
            </a:endParaRPr>
          </a:p>
          <a:p>
            <a:r>
              <a:rPr lang="tr-TR" sz="1600" b="1" dirty="0" smtClean="0"/>
              <a:t>1.Et ve Balık</a:t>
            </a:r>
            <a:r>
              <a:rPr lang="tr-TR" sz="1600" dirty="0" smtClean="0"/>
              <a:t>.2-</a:t>
            </a:r>
            <a:r>
              <a:rPr lang="tr-TR" sz="1600" b="1" dirty="0" smtClean="0"/>
              <a:t>Süt ve Süt Ürünleri</a:t>
            </a:r>
            <a:r>
              <a:rPr lang="tr-TR" sz="1600" dirty="0" smtClean="0"/>
              <a:t> </a:t>
            </a:r>
            <a:r>
              <a:rPr lang="tr-TR" sz="1600" b="1" dirty="0" smtClean="0"/>
              <a:t>3.Yumurta:</a:t>
            </a:r>
            <a:endParaRPr lang="tr-TR" sz="1600" dirty="0" smtClean="0"/>
          </a:p>
          <a:p>
            <a:r>
              <a:rPr lang="tr-TR" sz="1600" b="1" dirty="0" smtClean="0"/>
              <a:t>4.Nişastasız taze sebzeler: </a:t>
            </a:r>
            <a:r>
              <a:rPr lang="tr-TR" sz="1600" dirty="0" smtClean="0"/>
              <a:t>Enginar, pancar, kuşkonmaz, brokoli, lahana, karnabahar, havuç, salatalık, kereviz, yeşil fasulye, kabak, patlıcan, sarım- sak, soğan, karalahana, marul, mantar, maydanoz, taze bezelye, her renk biber, bal kabağı,ıspanak, domates, turp, şalgam, su teresi; gibi nişastasız sebzelerin tüketimi uygundur.</a:t>
            </a:r>
          </a:p>
          <a:p>
            <a:r>
              <a:rPr lang="tr-TR" sz="1600" b="1" dirty="0" smtClean="0"/>
              <a:t>5.Bütün meyveler: </a:t>
            </a:r>
            <a:endParaRPr lang="tr-TR" sz="1600" dirty="0" smtClean="0"/>
          </a:p>
          <a:p>
            <a:r>
              <a:rPr lang="tr-TR" sz="1600" b="1" dirty="0" smtClean="0"/>
              <a:t>6.Kabuklu yemişler ve çekirdekler:</a:t>
            </a:r>
            <a:r>
              <a:rPr lang="tr-TR" sz="1600" dirty="0" smtClean="0"/>
              <a:t> </a:t>
            </a:r>
          </a:p>
          <a:p>
            <a:r>
              <a:rPr lang="tr-TR" sz="1600" b="1" dirty="0" smtClean="0"/>
              <a:t>7.Fasulye ve baklagiller</a:t>
            </a:r>
            <a:r>
              <a:rPr lang="tr-TR" sz="1600" dirty="0" smtClean="0"/>
              <a:t>:  Kuru fasulye, mercimek ve kuru bezelye haricindeki tüm baklagiller, GAPS hastaları için aşırı nişastalıdır ve uzak durulması gerekir. Kuru fasulye, mercimek ve bezelyeyi 12 saat suda beklettikten sonra pişirmeden önceki suyundan iyice arındırmak önemlidir. Bu besinler ishal durumu tamamen geçtikten sonra tüketilmelidir.</a:t>
            </a:r>
          </a:p>
          <a:p>
            <a:r>
              <a:rPr lang="tr-TR" sz="1600" b="1" dirty="0" smtClean="0"/>
              <a:t>8.Bal: </a:t>
            </a:r>
            <a:r>
              <a:rPr lang="tr-TR" sz="1600" dirty="0" smtClean="0"/>
              <a:t>Doğal olan ve olabildiğince az işlem görmüş bal tüketilebilir.</a:t>
            </a:r>
          </a:p>
          <a:p>
            <a:r>
              <a:rPr lang="tr-TR" sz="1600" b="1" dirty="0" smtClean="0"/>
              <a:t>9.İçecekler: </a:t>
            </a:r>
            <a:r>
              <a:rPr lang="tr-TR" sz="1600" dirty="0" smtClean="0"/>
              <a:t>Taze sıkılmış meyve- sebze suları tüketilebilir. Su tüketiliyorsa iyice filtrelenmiş olmasında fayda var. Musluk suları klor içeriğinden dolayı tercih edilmemelidir.</a:t>
            </a:r>
          </a:p>
          <a:p>
            <a:r>
              <a:rPr lang="tr-TR" sz="1600" b="1" dirty="0" smtClean="0"/>
              <a:t>10.Katı ve sıvı yağlar: </a:t>
            </a:r>
            <a:r>
              <a:rPr lang="tr-TR" sz="1600" dirty="0" smtClean="0"/>
              <a:t>Kuzu, dana/sığır, kümes hayvanı gibi etin içinde kendiliğinden olan yağlar faydalıdır. Bu yağların bağışıklık sistemini güçlendirici, sinir sistemini koruyucu etkisi vardır. </a:t>
            </a:r>
            <a:r>
              <a:rPr lang="tr-TR" sz="1600" dirty="0" err="1" smtClean="0"/>
              <a:t>tereyağ</a:t>
            </a:r>
            <a:r>
              <a:rPr lang="tr-TR" sz="1600" dirty="0" smtClean="0"/>
              <a:t> hayvansal yağ </a:t>
            </a:r>
            <a:r>
              <a:rPr lang="tr-TR" sz="1600" dirty="0" err="1" smtClean="0"/>
              <a:t>kullanılarbilir</a:t>
            </a:r>
            <a:r>
              <a:rPr lang="tr-TR" sz="1600" dirty="0" smtClean="0"/>
              <a:t>. Soğuk sızma zeytinyağını ise çiğ hali ile tüketmekte fayda var.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
            <a:ext cx="9144000" cy="1415772"/>
          </a:xfrm>
        </p:spPr>
        <p:txBody>
          <a:bodyPr/>
          <a:lstStyle/>
          <a:p>
            <a:r>
              <a:rPr lang="tr-TR" sz="2800" dirty="0" smtClean="0"/>
              <a:t>GAPS HASTASININ KAÇINMASI GEREKEN        GIDALAR</a:t>
            </a:r>
            <a:r>
              <a:rPr lang="tr-TR" dirty="0" smtClean="0"/>
              <a:t/>
            </a:r>
            <a:br>
              <a:rPr lang="tr-TR" dirty="0" smtClean="0"/>
            </a:br>
            <a:endParaRPr lang="tr-TR" dirty="0"/>
          </a:p>
        </p:txBody>
      </p:sp>
      <p:sp>
        <p:nvSpPr>
          <p:cNvPr id="3" name="2 Metin Yer Tutucusu"/>
          <p:cNvSpPr>
            <a:spLocks noGrp="1"/>
          </p:cNvSpPr>
          <p:nvPr>
            <p:ph type="body" idx="1"/>
          </p:nvPr>
        </p:nvSpPr>
        <p:spPr>
          <a:xfrm>
            <a:off x="0" y="1143000"/>
            <a:ext cx="8991600" cy="4062651"/>
          </a:xfrm>
        </p:spPr>
        <p:txBody>
          <a:bodyPr/>
          <a:lstStyle/>
          <a:p>
            <a:r>
              <a:rPr lang="tr-TR" b="1" dirty="0" smtClean="0"/>
              <a:t>1.Tüm tahıllar ve onlardan yapılan ürünler: </a:t>
            </a:r>
            <a:endParaRPr lang="tr-TR" dirty="0" smtClean="0"/>
          </a:p>
          <a:p>
            <a:r>
              <a:rPr lang="tr-TR" b="1" dirty="0" smtClean="0"/>
              <a:t>2.Tüm nişastalı sebzeler ve onlardan yapılan yemekler: </a:t>
            </a:r>
            <a:r>
              <a:rPr lang="tr-TR" dirty="0" smtClean="0"/>
              <a:t> patates</a:t>
            </a:r>
          </a:p>
          <a:p>
            <a:r>
              <a:rPr lang="tr-TR" b="1" dirty="0" smtClean="0"/>
              <a:t>3.Şeker ve şeker içeren her şey: </a:t>
            </a:r>
            <a:endParaRPr lang="tr-TR" dirty="0" smtClean="0"/>
          </a:p>
          <a:p>
            <a:r>
              <a:rPr lang="tr-TR" b="1" dirty="0" smtClean="0"/>
              <a:t>4.Nişastalı bakliyatlar:</a:t>
            </a:r>
            <a:r>
              <a:rPr lang="tr-TR" dirty="0" smtClean="0"/>
              <a:t> Soya fasulyesi, nohut, bakla</a:t>
            </a:r>
          </a:p>
          <a:p>
            <a:r>
              <a:rPr lang="tr-TR" b="1" dirty="0" smtClean="0"/>
              <a:t>5.Laktoz ve laktoz içeren ürünler: </a:t>
            </a:r>
            <a:r>
              <a:rPr lang="tr-TR" dirty="0" smtClean="0"/>
              <a:t>Laktoz içeren süt, işlenmiş yoğurt, ayran, ekşi krema bu beslenmede yer almaz.</a:t>
            </a:r>
          </a:p>
          <a:p>
            <a:r>
              <a:rPr lang="tr-TR" b="1" dirty="0" smtClean="0"/>
              <a:t>6.İşlenmiş Gıdalar: </a:t>
            </a:r>
            <a:r>
              <a:rPr lang="tr-TR" dirty="0" smtClean="0"/>
              <a:t>Hazır ve işlenmiş gıdalarda şeker ve un bol miktarda bulunmaktadır. Glüten, renklendirici ve koruyucu bir çok madde de içerdikleri için uzak durulmasında fayda vardır.</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63473"/>
            <a:ext cx="8255000" cy="921278"/>
          </a:xfrm>
          <a:prstGeom prst="rect">
            <a:avLst/>
          </a:prstGeom>
        </p:spPr>
        <p:txBody>
          <a:bodyPr vert="horz" wrap="square" lIns="0" tIns="363728" rIns="0" bIns="0" rtlCol="0">
            <a:spAutoFit/>
          </a:bodyPr>
          <a:lstStyle/>
          <a:p>
            <a:pPr marL="12700">
              <a:lnSpc>
                <a:spcPct val="100000"/>
              </a:lnSpc>
            </a:pPr>
            <a:r>
              <a:rPr b="0" u="heavy" spc="-900" dirty="0">
                <a:latin typeface="Times New Roman"/>
                <a:cs typeface="Times New Roman"/>
              </a:rPr>
              <a:t> </a:t>
            </a:r>
            <a:r>
              <a:rPr u="heavy" dirty="0" err="1" smtClean="0"/>
              <a:t>Günlük</a:t>
            </a:r>
            <a:r>
              <a:rPr u="heavy" dirty="0" smtClean="0"/>
              <a:t> </a:t>
            </a:r>
            <a:r>
              <a:rPr u="heavy" spc="-5" dirty="0"/>
              <a:t>plan</a:t>
            </a:r>
            <a:r>
              <a:rPr u="heavy" spc="-45" dirty="0"/>
              <a:t> </a:t>
            </a:r>
            <a:r>
              <a:rPr u="heavy" dirty="0"/>
              <a:t>yapın</a:t>
            </a:r>
          </a:p>
        </p:txBody>
      </p:sp>
      <p:sp>
        <p:nvSpPr>
          <p:cNvPr id="3" name="object 3"/>
          <p:cNvSpPr txBox="1"/>
          <p:nvPr/>
        </p:nvSpPr>
        <p:spPr>
          <a:xfrm>
            <a:off x="0" y="1295400"/>
            <a:ext cx="6934200" cy="4268861"/>
          </a:xfrm>
          <a:prstGeom prst="rect">
            <a:avLst/>
          </a:prstGeom>
        </p:spPr>
        <p:txBody>
          <a:bodyPr vert="horz" wrap="square" lIns="0" tIns="0" rIns="0" bIns="0" rtlCol="0">
            <a:spAutoFit/>
          </a:bodyPr>
          <a:lstStyle/>
          <a:p>
            <a:pPr marL="287020" marR="85090" indent="-274320">
              <a:lnSpc>
                <a:spcPct val="80000"/>
              </a:lnSpc>
              <a:buClr>
                <a:srgbClr val="D50092"/>
              </a:buClr>
              <a:buSzPct val="93750"/>
              <a:buFont typeface="Wingdings 2"/>
              <a:buChar char=""/>
              <a:tabLst>
                <a:tab pos="287655" algn="l"/>
              </a:tabLst>
            </a:pPr>
            <a:r>
              <a:rPr sz="2800" spc="-5" dirty="0">
                <a:solidFill>
                  <a:srgbClr val="0D0D0D"/>
                </a:solidFill>
                <a:latin typeface="Comic Sans MS"/>
                <a:cs typeface="Comic Sans MS"/>
              </a:rPr>
              <a:t>Otizmli </a:t>
            </a:r>
            <a:r>
              <a:rPr sz="2800" dirty="0">
                <a:solidFill>
                  <a:srgbClr val="0D0D0D"/>
                </a:solidFill>
                <a:latin typeface="Comic Sans MS"/>
                <a:cs typeface="Comic Sans MS"/>
              </a:rPr>
              <a:t>çocuğunuz için, </a:t>
            </a:r>
            <a:r>
              <a:rPr sz="2800" spc="-5" dirty="0">
                <a:solidFill>
                  <a:srgbClr val="0D0D0D"/>
                </a:solidFill>
                <a:latin typeface="Comic Sans MS"/>
                <a:cs typeface="Comic Sans MS"/>
              </a:rPr>
              <a:t>gün  içerisinde ne yapacağını </a:t>
            </a:r>
            <a:r>
              <a:rPr sz="2800" dirty="0">
                <a:solidFill>
                  <a:srgbClr val="0D0D0D"/>
                </a:solidFill>
                <a:latin typeface="Comic Sans MS"/>
                <a:cs typeface="Comic Sans MS"/>
              </a:rPr>
              <a:t>bilmesi  öğrenmesini destekler.</a:t>
            </a:r>
            <a:r>
              <a:rPr sz="2800" spc="-75" dirty="0">
                <a:solidFill>
                  <a:srgbClr val="0D0D0D"/>
                </a:solidFill>
                <a:latin typeface="Comic Sans MS"/>
                <a:cs typeface="Comic Sans MS"/>
              </a:rPr>
              <a:t> </a:t>
            </a:r>
            <a:r>
              <a:rPr sz="2800" spc="-5" dirty="0">
                <a:solidFill>
                  <a:srgbClr val="0D0D0D"/>
                </a:solidFill>
                <a:latin typeface="Comic Sans MS"/>
                <a:cs typeface="Comic Sans MS"/>
              </a:rPr>
              <a:t>Böylece,  </a:t>
            </a:r>
            <a:r>
              <a:rPr sz="2800" dirty="0">
                <a:solidFill>
                  <a:srgbClr val="0D0D0D"/>
                </a:solidFill>
                <a:latin typeface="Comic Sans MS"/>
                <a:cs typeface="Comic Sans MS"/>
              </a:rPr>
              <a:t>çocuğunuzun gelişimi </a:t>
            </a:r>
            <a:r>
              <a:rPr sz="2800" spc="-5" dirty="0">
                <a:solidFill>
                  <a:srgbClr val="0D0D0D"/>
                </a:solidFill>
                <a:latin typeface="Comic Sans MS"/>
                <a:cs typeface="Comic Sans MS"/>
              </a:rPr>
              <a:t>için </a:t>
            </a:r>
            <a:r>
              <a:rPr sz="2800" dirty="0">
                <a:solidFill>
                  <a:srgbClr val="0D0D0D"/>
                </a:solidFill>
                <a:latin typeface="Comic Sans MS"/>
                <a:cs typeface="Comic Sans MS"/>
              </a:rPr>
              <a:t>çok  önemli olan güven </a:t>
            </a:r>
            <a:r>
              <a:rPr sz="2800" spc="-5" dirty="0">
                <a:solidFill>
                  <a:srgbClr val="0D0D0D"/>
                </a:solidFill>
                <a:latin typeface="Comic Sans MS"/>
                <a:cs typeface="Comic Sans MS"/>
              </a:rPr>
              <a:t>duygusu  </a:t>
            </a:r>
            <a:r>
              <a:rPr sz="2800" dirty="0">
                <a:solidFill>
                  <a:srgbClr val="0D0D0D"/>
                </a:solidFill>
                <a:latin typeface="Comic Sans MS"/>
                <a:cs typeface="Comic Sans MS"/>
              </a:rPr>
              <a:t>oluşur. </a:t>
            </a:r>
            <a:r>
              <a:rPr sz="2800" spc="-5" dirty="0">
                <a:solidFill>
                  <a:srgbClr val="0D0D0D"/>
                </a:solidFill>
                <a:latin typeface="Comic Sans MS"/>
                <a:cs typeface="Comic Sans MS"/>
              </a:rPr>
              <a:t>(</a:t>
            </a:r>
            <a:r>
              <a:rPr sz="2800" spc="-5" dirty="0">
                <a:solidFill>
                  <a:srgbClr val="FF0000"/>
                </a:solidFill>
                <a:latin typeface="Comic Sans MS"/>
                <a:cs typeface="Comic Sans MS"/>
              </a:rPr>
              <a:t>Otizmde devamlılık ve  rutinlik</a:t>
            </a:r>
            <a:r>
              <a:rPr sz="2800" spc="-50" dirty="0">
                <a:solidFill>
                  <a:srgbClr val="FF0000"/>
                </a:solidFill>
                <a:latin typeface="Comic Sans MS"/>
                <a:cs typeface="Comic Sans MS"/>
              </a:rPr>
              <a:t> </a:t>
            </a:r>
            <a:r>
              <a:rPr sz="2800" spc="-5" dirty="0">
                <a:solidFill>
                  <a:srgbClr val="FF0000"/>
                </a:solidFill>
                <a:latin typeface="Comic Sans MS"/>
                <a:cs typeface="Comic Sans MS"/>
              </a:rPr>
              <a:t>önemli)</a:t>
            </a:r>
            <a:endParaRPr sz="2800" dirty="0">
              <a:solidFill>
                <a:srgbClr val="FF0000"/>
              </a:solidFill>
              <a:latin typeface="Comic Sans MS"/>
              <a:cs typeface="Comic Sans MS"/>
            </a:endParaRPr>
          </a:p>
          <a:p>
            <a:pPr>
              <a:lnSpc>
                <a:spcPct val="100000"/>
              </a:lnSpc>
              <a:spcBef>
                <a:spcPts val="45"/>
              </a:spcBef>
              <a:buClr>
                <a:srgbClr val="D50092"/>
              </a:buClr>
              <a:buFont typeface="Wingdings 2"/>
              <a:buChar char=""/>
            </a:pPr>
            <a:endParaRPr sz="2800" dirty="0">
              <a:latin typeface="Times New Roman"/>
              <a:cs typeface="Times New Roman"/>
            </a:endParaRPr>
          </a:p>
          <a:p>
            <a:pPr marL="287020" marR="5080" indent="-274320">
              <a:lnSpc>
                <a:spcPts val="2300"/>
              </a:lnSpc>
              <a:spcBef>
                <a:spcPts val="5"/>
              </a:spcBef>
              <a:buClr>
                <a:srgbClr val="D50092"/>
              </a:buClr>
              <a:buSzPct val="93750"/>
              <a:buFont typeface="Wingdings 2"/>
              <a:buChar char=""/>
              <a:tabLst>
                <a:tab pos="287655" algn="l"/>
              </a:tabLst>
            </a:pPr>
            <a:r>
              <a:rPr sz="2800" dirty="0">
                <a:solidFill>
                  <a:srgbClr val="0D0D0D"/>
                </a:solidFill>
                <a:latin typeface="Comic Sans MS"/>
                <a:cs typeface="Comic Sans MS"/>
              </a:rPr>
              <a:t>Ne </a:t>
            </a:r>
            <a:r>
              <a:rPr sz="2800" spc="-5" dirty="0">
                <a:solidFill>
                  <a:srgbClr val="0D0D0D"/>
                </a:solidFill>
                <a:latin typeface="Comic Sans MS"/>
                <a:cs typeface="Comic Sans MS"/>
              </a:rPr>
              <a:t>zaman uyanılacak ne zaman  </a:t>
            </a:r>
            <a:r>
              <a:rPr sz="2800" dirty="0">
                <a:solidFill>
                  <a:srgbClr val="0D0D0D"/>
                </a:solidFill>
                <a:latin typeface="Comic Sans MS"/>
                <a:cs typeface="Comic Sans MS"/>
              </a:rPr>
              <a:t>yemek yenilecek </a:t>
            </a:r>
            <a:r>
              <a:rPr sz="2800" spc="-5" dirty="0">
                <a:solidFill>
                  <a:srgbClr val="0D0D0D"/>
                </a:solidFill>
                <a:latin typeface="Comic Sans MS"/>
                <a:cs typeface="Comic Sans MS"/>
              </a:rPr>
              <a:t>ne zaman</a:t>
            </a:r>
            <a:r>
              <a:rPr sz="2800" spc="-110" dirty="0">
                <a:solidFill>
                  <a:srgbClr val="0D0D0D"/>
                </a:solidFill>
                <a:latin typeface="Comic Sans MS"/>
                <a:cs typeface="Comic Sans MS"/>
              </a:rPr>
              <a:t> </a:t>
            </a:r>
            <a:r>
              <a:rPr sz="2800" dirty="0">
                <a:solidFill>
                  <a:srgbClr val="0D0D0D"/>
                </a:solidFill>
                <a:latin typeface="Comic Sans MS"/>
                <a:cs typeface="Comic Sans MS"/>
              </a:rPr>
              <a:t>parka  </a:t>
            </a:r>
            <a:endParaRPr lang="tr-TR" sz="2800" dirty="0" smtClean="0">
              <a:solidFill>
                <a:srgbClr val="0D0D0D"/>
              </a:solidFill>
              <a:latin typeface="Comic Sans MS"/>
              <a:cs typeface="Comic Sans MS"/>
            </a:endParaRPr>
          </a:p>
          <a:p>
            <a:pPr marL="287020" marR="5080" indent="-274320">
              <a:lnSpc>
                <a:spcPts val="2300"/>
              </a:lnSpc>
              <a:spcBef>
                <a:spcPts val="5"/>
              </a:spcBef>
              <a:buClr>
                <a:srgbClr val="D50092"/>
              </a:buClr>
              <a:buSzPct val="93750"/>
              <a:buFont typeface="Wingdings 2"/>
              <a:buChar char=""/>
              <a:tabLst>
                <a:tab pos="287655" algn="l"/>
              </a:tabLst>
            </a:pPr>
            <a:r>
              <a:rPr sz="2800" spc="-5" dirty="0" err="1" smtClean="0">
                <a:solidFill>
                  <a:srgbClr val="0D0D0D"/>
                </a:solidFill>
                <a:latin typeface="Comic Sans MS"/>
                <a:cs typeface="Comic Sans MS"/>
              </a:rPr>
              <a:t>gidilecek</a:t>
            </a:r>
            <a:r>
              <a:rPr sz="2800" spc="-5" dirty="0" smtClean="0">
                <a:solidFill>
                  <a:srgbClr val="0D0D0D"/>
                </a:solidFill>
                <a:latin typeface="Comic Sans MS"/>
                <a:cs typeface="Comic Sans MS"/>
              </a:rPr>
              <a:t> </a:t>
            </a:r>
            <a:r>
              <a:rPr sz="2800" spc="-5" dirty="0">
                <a:solidFill>
                  <a:srgbClr val="0D0D0D"/>
                </a:solidFill>
                <a:latin typeface="Comic Sans MS"/>
                <a:cs typeface="Comic Sans MS"/>
              </a:rPr>
              <a:t>saati belli </a:t>
            </a:r>
            <a:r>
              <a:rPr sz="2800" spc="-5" dirty="0" err="1">
                <a:solidFill>
                  <a:srgbClr val="0D0D0D"/>
                </a:solidFill>
                <a:latin typeface="Comic Sans MS"/>
                <a:cs typeface="Comic Sans MS"/>
              </a:rPr>
              <a:t>olmalı</a:t>
            </a:r>
            <a:r>
              <a:rPr sz="2800" spc="-5" dirty="0" smtClean="0">
                <a:solidFill>
                  <a:srgbClr val="0D0D0D"/>
                </a:solidFill>
                <a:latin typeface="Comic Sans MS"/>
                <a:cs typeface="Comic Sans MS"/>
              </a:rPr>
              <a:t>...</a:t>
            </a:r>
            <a:endParaRPr lang="tr-TR" sz="2800" spc="-5" dirty="0" smtClean="0">
              <a:solidFill>
                <a:srgbClr val="0D0D0D"/>
              </a:solidFill>
              <a:latin typeface="Comic Sans MS"/>
              <a:cs typeface="Comic Sans MS"/>
            </a:endParaRPr>
          </a:p>
          <a:p>
            <a:pPr marL="287020" marR="5080" indent="-274320">
              <a:lnSpc>
                <a:spcPts val="2300"/>
              </a:lnSpc>
              <a:spcBef>
                <a:spcPts val="5"/>
              </a:spcBef>
              <a:buClr>
                <a:srgbClr val="D50092"/>
              </a:buClr>
              <a:buSzPct val="93750"/>
              <a:buFont typeface="Wingdings 2"/>
              <a:buChar char=""/>
              <a:tabLst>
                <a:tab pos="287655" algn="l"/>
              </a:tabLst>
            </a:pPr>
            <a:r>
              <a:rPr sz="2800" spc="-5" dirty="0" err="1" smtClean="0">
                <a:solidFill>
                  <a:srgbClr val="0D0D0D"/>
                </a:solidFill>
                <a:latin typeface="Comic Sans MS"/>
                <a:cs typeface="Comic Sans MS"/>
              </a:rPr>
              <a:t>planı</a:t>
            </a:r>
            <a:r>
              <a:rPr sz="2800" spc="-5" dirty="0" smtClean="0">
                <a:solidFill>
                  <a:srgbClr val="0D0D0D"/>
                </a:solidFill>
                <a:latin typeface="Comic Sans MS"/>
                <a:cs typeface="Comic Sans MS"/>
              </a:rPr>
              <a:t>  </a:t>
            </a:r>
            <a:r>
              <a:rPr sz="2800" spc="-5" dirty="0" err="1">
                <a:solidFill>
                  <a:srgbClr val="0D0D0D"/>
                </a:solidFill>
                <a:latin typeface="Comic Sans MS"/>
                <a:cs typeface="Comic Sans MS"/>
              </a:rPr>
              <a:t>resimli</a:t>
            </a:r>
            <a:r>
              <a:rPr sz="2800" spc="-5" dirty="0">
                <a:solidFill>
                  <a:srgbClr val="0D0D0D"/>
                </a:solidFill>
                <a:latin typeface="Comic Sans MS"/>
                <a:cs typeface="Comic Sans MS"/>
              </a:rPr>
              <a:t> </a:t>
            </a:r>
            <a:r>
              <a:rPr sz="2800" spc="-5" dirty="0" err="1" smtClean="0">
                <a:solidFill>
                  <a:srgbClr val="0D0D0D"/>
                </a:solidFill>
                <a:latin typeface="Comic Sans MS"/>
                <a:cs typeface="Comic Sans MS"/>
              </a:rPr>
              <a:t>yapmalısınız</a:t>
            </a:r>
            <a:endParaRPr lang="tr-TR" sz="2800" spc="-5" dirty="0" smtClean="0">
              <a:solidFill>
                <a:srgbClr val="0D0D0D"/>
              </a:solidFill>
              <a:latin typeface="Comic Sans MS"/>
              <a:cs typeface="Comic Sans MS"/>
            </a:endParaRPr>
          </a:p>
          <a:p>
            <a:pPr marL="287020" marR="5080" indent="-274320">
              <a:lnSpc>
                <a:spcPts val="2300"/>
              </a:lnSpc>
              <a:spcBef>
                <a:spcPts val="5"/>
              </a:spcBef>
              <a:buClr>
                <a:srgbClr val="D50092"/>
              </a:buClr>
              <a:buSzPct val="93750"/>
              <a:buFont typeface="Wingdings 2"/>
              <a:buChar char=""/>
              <a:tabLst>
                <a:tab pos="287655" algn="l"/>
              </a:tabLst>
            </a:pPr>
            <a:r>
              <a:rPr sz="2800" spc="-5" dirty="0" smtClean="0">
                <a:solidFill>
                  <a:srgbClr val="0D0D0D"/>
                </a:solidFill>
                <a:latin typeface="Comic Sans MS"/>
                <a:cs typeface="Comic Sans MS"/>
              </a:rPr>
              <a:t> </a:t>
            </a:r>
            <a:r>
              <a:rPr sz="2800" spc="-5" dirty="0">
                <a:solidFill>
                  <a:srgbClr val="0D0D0D"/>
                </a:solidFill>
                <a:latin typeface="Comic Sans MS"/>
                <a:cs typeface="Comic Sans MS"/>
              </a:rPr>
              <a:t>yada  </a:t>
            </a:r>
            <a:r>
              <a:rPr sz="2800" spc="-5" dirty="0" err="1">
                <a:solidFill>
                  <a:srgbClr val="0D0D0D"/>
                </a:solidFill>
                <a:latin typeface="Comic Sans MS"/>
                <a:cs typeface="Comic Sans MS"/>
              </a:rPr>
              <a:t>çıkartmalar</a:t>
            </a:r>
            <a:r>
              <a:rPr sz="2800" spc="10" dirty="0">
                <a:solidFill>
                  <a:srgbClr val="0D0D0D"/>
                </a:solidFill>
                <a:latin typeface="Comic Sans MS"/>
                <a:cs typeface="Comic Sans MS"/>
              </a:rPr>
              <a:t> </a:t>
            </a:r>
            <a:endParaRPr lang="tr-TR" sz="2800" spc="10" dirty="0" smtClean="0">
              <a:solidFill>
                <a:srgbClr val="0D0D0D"/>
              </a:solidFill>
              <a:latin typeface="Comic Sans MS"/>
              <a:cs typeface="Comic Sans MS"/>
            </a:endParaRPr>
          </a:p>
          <a:p>
            <a:pPr marL="287020" marR="5080" indent="-274320">
              <a:lnSpc>
                <a:spcPts val="2300"/>
              </a:lnSpc>
              <a:spcBef>
                <a:spcPts val="5"/>
              </a:spcBef>
              <a:buClr>
                <a:srgbClr val="D50092"/>
              </a:buClr>
              <a:buSzPct val="93750"/>
              <a:buFont typeface="Wingdings 2"/>
              <a:buChar char=""/>
              <a:tabLst>
                <a:tab pos="287655" algn="l"/>
              </a:tabLst>
            </a:pPr>
            <a:r>
              <a:rPr sz="2800" spc="-5" dirty="0" err="1" smtClean="0">
                <a:solidFill>
                  <a:srgbClr val="0D0D0D"/>
                </a:solidFill>
                <a:latin typeface="Comic Sans MS"/>
                <a:cs typeface="Comic Sans MS"/>
              </a:rPr>
              <a:t>yapıştırabilrsiniz</a:t>
            </a:r>
            <a:r>
              <a:rPr sz="2800" spc="-5" dirty="0">
                <a:solidFill>
                  <a:srgbClr val="0D0D0D"/>
                </a:solidFill>
                <a:latin typeface="Comic Sans MS"/>
                <a:cs typeface="Comic Sans MS"/>
              </a:rPr>
              <a:t>.</a:t>
            </a:r>
            <a:endParaRPr sz="2800" dirty="0">
              <a:latin typeface="Comic Sans MS"/>
              <a:cs typeface="Comic Sans MS"/>
            </a:endParaRPr>
          </a:p>
        </p:txBody>
      </p:sp>
      <p:sp>
        <p:nvSpPr>
          <p:cNvPr id="4" name="object 4"/>
          <p:cNvSpPr/>
          <p:nvPr/>
        </p:nvSpPr>
        <p:spPr>
          <a:xfrm>
            <a:off x="6705600" y="0"/>
            <a:ext cx="2200797" cy="4537030"/>
          </a:xfrm>
          <a:prstGeom prst="rect">
            <a:avLst/>
          </a:prstGeom>
          <a:blipFill>
            <a:blip r:embed="rId2" cstate="print"/>
            <a:stretch>
              <a:fillRect/>
            </a:stretch>
          </a:blipFill>
        </p:spPr>
        <p:txBody>
          <a:bodyPr wrap="square" lIns="0" tIns="0" rIns="0" bIns="0" rtlCol="0"/>
          <a:lstStyle/>
          <a:p>
            <a:endParaRPr/>
          </a:p>
        </p:txBody>
      </p:sp>
      <p:pic>
        <p:nvPicPr>
          <p:cNvPr id="5" name="4 Resim" descr="images (2).jpg"/>
          <p:cNvPicPr>
            <a:picLocks noChangeAspect="1"/>
          </p:cNvPicPr>
          <p:nvPr/>
        </p:nvPicPr>
        <p:blipFill>
          <a:blip r:embed="rId3" cstate="print"/>
          <a:stretch>
            <a:fillRect/>
          </a:stretch>
        </p:blipFill>
        <p:spPr>
          <a:xfrm>
            <a:off x="5105400" y="4191000"/>
            <a:ext cx="4038600" cy="266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0"/>
            <a:ext cx="8255000" cy="921278"/>
          </a:xfrm>
          <a:prstGeom prst="rect">
            <a:avLst/>
          </a:prstGeom>
        </p:spPr>
        <p:txBody>
          <a:bodyPr vert="horz" wrap="square" lIns="0" tIns="363728" rIns="0" bIns="0" rtlCol="0">
            <a:spAutoFit/>
          </a:bodyPr>
          <a:lstStyle/>
          <a:p>
            <a:pPr marL="12700">
              <a:lnSpc>
                <a:spcPct val="100000"/>
              </a:lnSpc>
            </a:pPr>
            <a:r>
              <a:rPr b="0" u="heavy" spc="-5" dirty="0" err="1" smtClean="0">
                <a:latin typeface="Comic Sans MS"/>
                <a:cs typeface="Comic Sans MS"/>
              </a:rPr>
              <a:t>Göz</a:t>
            </a:r>
            <a:r>
              <a:rPr b="0" u="heavy" spc="-5" dirty="0" smtClean="0">
                <a:latin typeface="Comic Sans MS"/>
                <a:cs typeface="Comic Sans MS"/>
              </a:rPr>
              <a:t> </a:t>
            </a:r>
            <a:r>
              <a:rPr b="0" u="heavy" spc="-5" dirty="0">
                <a:latin typeface="Comic Sans MS"/>
                <a:cs typeface="Comic Sans MS"/>
              </a:rPr>
              <a:t>iletişimini</a:t>
            </a:r>
            <a:r>
              <a:rPr b="0" u="heavy" spc="20" dirty="0">
                <a:latin typeface="Comic Sans MS"/>
                <a:cs typeface="Comic Sans MS"/>
              </a:rPr>
              <a:t> </a:t>
            </a:r>
            <a:r>
              <a:rPr b="0" u="heavy" dirty="0">
                <a:latin typeface="Comic Sans MS"/>
                <a:cs typeface="Comic Sans MS"/>
              </a:rPr>
              <a:t>sağlayın</a:t>
            </a:r>
          </a:p>
        </p:txBody>
      </p:sp>
      <p:sp>
        <p:nvSpPr>
          <p:cNvPr id="3" name="object 3"/>
          <p:cNvSpPr txBox="1"/>
          <p:nvPr/>
        </p:nvSpPr>
        <p:spPr>
          <a:xfrm>
            <a:off x="0" y="1143000"/>
            <a:ext cx="9144000" cy="4062651"/>
          </a:xfrm>
          <a:prstGeom prst="rect">
            <a:avLst/>
          </a:prstGeom>
        </p:spPr>
        <p:txBody>
          <a:bodyPr vert="horz" wrap="square" lIns="0" tIns="0" rIns="0" bIns="0" rtlCol="0">
            <a:spAutoFit/>
          </a:bodyPr>
          <a:lstStyle/>
          <a:p>
            <a:pPr marL="287020" marR="5080" indent="-274320">
              <a:lnSpc>
                <a:spcPct val="100000"/>
              </a:lnSpc>
              <a:buClr>
                <a:srgbClr val="0AD0D9"/>
              </a:buClr>
              <a:buSzPct val="94230"/>
              <a:buFont typeface="Wingdings 2"/>
              <a:buChar char=""/>
              <a:tabLst>
                <a:tab pos="287020" algn="l"/>
              </a:tabLst>
            </a:pPr>
            <a:r>
              <a:rPr sz="2600" dirty="0">
                <a:latin typeface="Comic Sans MS"/>
                <a:cs typeface="Comic Sans MS"/>
              </a:rPr>
              <a:t>İstediği nesneleri vermeden önce nesneyi göz  hizanıza tutup size bakmasını sağlayıp sonra verin.  Bu </a:t>
            </a:r>
            <a:r>
              <a:rPr sz="2600" spc="-5" dirty="0">
                <a:latin typeface="Comic Sans MS"/>
                <a:cs typeface="Comic Sans MS"/>
              </a:rPr>
              <a:t>arada </a:t>
            </a:r>
            <a:r>
              <a:rPr sz="2600" dirty="0">
                <a:solidFill>
                  <a:srgbClr val="FF0000"/>
                </a:solidFill>
                <a:latin typeface="Comic Sans MS"/>
                <a:cs typeface="Comic Sans MS"/>
              </a:rPr>
              <a:t>vereyim mi </a:t>
            </a:r>
            <a:r>
              <a:rPr sz="2600" dirty="0">
                <a:latin typeface="Comic Sans MS"/>
                <a:cs typeface="Comic Sans MS"/>
              </a:rPr>
              <a:t>diye sorup kısa bir süre  beklerseniz ona cevap vermesi gerektiğini,</a:t>
            </a:r>
            <a:r>
              <a:rPr sz="2600" spc="-170" dirty="0">
                <a:latin typeface="Comic Sans MS"/>
                <a:cs typeface="Comic Sans MS"/>
              </a:rPr>
              <a:t> </a:t>
            </a:r>
            <a:r>
              <a:rPr sz="2600" dirty="0">
                <a:latin typeface="Comic Sans MS"/>
                <a:cs typeface="Comic Sans MS"/>
              </a:rPr>
              <a:t>hafifçe  </a:t>
            </a:r>
            <a:r>
              <a:rPr sz="2600" dirty="0">
                <a:solidFill>
                  <a:srgbClr val="FF0000"/>
                </a:solidFill>
                <a:latin typeface="Comic Sans MS"/>
                <a:cs typeface="Comic Sans MS"/>
              </a:rPr>
              <a:t>‘ver’ </a:t>
            </a:r>
            <a:r>
              <a:rPr sz="2600" dirty="0">
                <a:latin typeface="Comic Sans MS"/>
                <a:cs typeface="Comic Sans MS"/>
              </a:rPr>
              <a:t>diyerek de ne </a:t>
            </a:r>
            <a:r>
              <a:rPr sz="2600" spc="-5" dirty="0">
                <a:latin typeface="Comic Sans MS"/>
                <a:cs typeface="Comic Sans MS"/>
              </a:rPr>
              <a:t>cevap </a:t>
            </a:r>
            <a:r>
              <a:rPr sz="2600" dirty="0">
                <a:latin typeface="Comic Sans MS"/>
                <a:cs typeface="Comic Sans MS"/>
              </a:rPr>
              <a:t>vermesi gerektiğini  öğretmiş olursunuz. Bu ‘ver’i üçüncü bir kişinin  söyleyerek model olması daha da iyi</a:t>
            </a:r>
            <a:r>
              <a:rPr sz="2600" spc="-175" dirty="0">
                <a:latin typeface="Comic Sans MS"/>
                <a:cs typeface="Comic Sans MS"/>
              </a:rPr>
              <a:t> </a:t>
            </a:r>
            <a:r>
              <a:rPr sz="2600" dirty="0">
                <a:latin typeface="Comic Sans MS"/>
                <a:cs typeface="Comic Sans MS"/>
              </a:rPr>
              <a:t>olur.</a:t>
            </a:r>
          </a:p>
          <a:p>
            <a:pPr marL="287020" marR="215265" lvl="1">
              <a:lnSpc>
                <a:spcPct val="100000"/>
              </a:lnSpc>
              <a:buChar char="·"/>
              <a:tabLst>
                <a:tab pos="468630" algn="l"/>
              </a:tabLst>
            </a:pPr>
            <a:r>
              <a:rPr sz="2600" dirty="0">
                <a:latin typeface="Comic Sans MS"/>
                <a:cs typeface="Comic Sans MS"/>
              </a:rPr>
              <a:t>Baloncuk yapmak göz kontağı kurmada</a:t>
            </a:r>
            <a:r>
              <a:rPr sz="2600" spc="-190" dirty="0">
                <a:latin typeface="Comic Sans MS"/>
                <a:cs typeface="Comic Sans MS"/>
              </a:rPr>
              <a:t> </a:t>
            </a:r>
            <a:r>
              <a:rPr sz="2600" dirty="0">
                <a:latin typeface="Comic Sans MS"/>
                <a:cs typeface="Comic Sans MS"/>
              </a:rPr>
              <a:t>genellikle  işe</a:t>
            </a:r>
            <a:r>
              <a:rPr sz="2600" spc="-100" dirty="0">
                <a:latin typeface="Comic Sans MS"/>
                <a:cs typeface="Comic Sans MS"/>
              </a:rPr>
              <a:t> </a:t>
            </a:r>
            <a:r>
              <a:rPr sz="2600" dirty="0" err="1">
                <a:latin typeface="Comic Sans MS"/>
                <a:cs typeface="Comic Sans MS"/>
              </a:rPr>
              <a:t>yarar</a:t>
            </a:r>
            <a:r>
              <a:rPr sz="2600" dirty="0" smtClean="0">
                <a:latin typeface="Comic Sans MS"/>
                <a:cs typeface="Comic Sans MS"/>
              </a:rPr>
              <a:t>.</a:t>
            </a:r>
            <a:r>
              <a:rPr lang="tr-TR" sz="2800" dirty="0" smtClean="0"/>
              <a:t> Burada da aynı şekilde ‘üfleyeyim mi?’’ Üfle’ kalıbını çalışabilirsiniz</a:t>
            </a:r>
            <a:endParaRPr sz="2600" dirty="0">
              <a:latin typeface="Comic Sans MS"/>
              <a:cs typeface="Comic Sans MS"/>
            </a:endParaRPr>
          </a:p>
        </p:txBody>
      </p:sp>
      <p:pic>
        <p:nvPicPr>
          <p:cNvPr id="4" name="3 Resim" descr="otizm-erkek-cocuklarda-daha-sik-goruluyor-6896206_x_7141_o.jpg"/>
          <p:cNvPicPr>
            <a:picLocks noChangeAspect="1"/>
          </p:cNvPicPr>
          <p:nvPr/>
        </p:nvPicPr>
        <p:blipFill>
          <a:blip r:embed="rId2" cstate="print"/>
          <a:stretch>
            <a:fillRect/>
          </a:stretch>
        </p:blipFill>
        <p:spPr>
          <a:xfrm>
            <a:off x="2819400" y="4724400"/>
            <a:ext cx="6324600" cy="213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255000" cy="784830"/>
          </a:xfrm>
          <a:prstGeom prst="rect">
            <a:avLst/>
          </a:prstGeom>
        </p:spPr>
        <p:txBody>
          <a:bodyPr vert="horz" wrap="square" lIns="0" tIns="289560" rIns="0" bIns="0" rtlCol="0">
            <a:spAutoFit/>
          </a:bodyPr>
          <a:lstStyle/>
          <a:p>
            <a:pPr marL="12700">
              <a:lnSpc>
                <a:spcPct val="100000"/>
              </a:lnSpc>
            </a:pPr>
            <a:r>
              <a:rPr sz="3200" u="heavy" dirty="0" err="1" smtClean="0"/>
              <a:t>Çocuğunuzla</a:t>
            </a:r>
            <a:r>
              <a:rPr sz="3200" u="heavy" spc="-95" dirty="0" smtClean="0"/>
              <a:t> </a:t>
            </a:r>
            <a:r>
              <a:rPr sz="3200" u="heavy" dirty="0"/>
              <a:t>konuşun</a:t>
            </a:r>
            <a:endParaRPr sz="3200" dirty="0"/>
          </a:p>
        </p:txBody>
      </p:sp>
      <p:sp>
        <p:nvSpPr>
          <p:cNvPr id="3" name="object 3"/>
          <p:cNvSpPr txBox="1"/>
          <p:nvPr/>
        </p:nvSpPr>
        <p:spPr>
          <a:xfrm>
            <a:off x="1" y="762000"/>
            <a:ext cx="9143999" cy="3583545"/>
          </a:xfrm>
          <a:prstGeom prst="rect">
            <a:avLst/>
          </a:prstGeom>
        </p:spPr>
        <p:txBody>
          <a:bodyPr vert="horz" wrap="square" lIns="0" tIns="0" rIns="0" bIns="0" rtlCol="0">
            <a:spAutoFit/>
          </a:bodyPr>
          <a:lstStyle/>
          <a:p>
            <a:pPr marL="287020" indent="-274320">
              <a:lnSpc>
                <a:spcPts val="1945"/>
              </a:lnSpc>
              <a:buClr>
                <a:srgbClr val="D50092"/>
              </a:buClr>
              <a:buSzPct val="94444"/>
              <a:buFont typeface="Wingdings 2"/>
              <a:buChar char=""/>
              <a:tabLst>
                <a:tab pos="286385" algn="l"/>
                <a:tab pos="287020" algn="l"/>
              </a:tabLst>
            </a:pPr>
            <a:r>
              <a:rPr sz="2200" spc="-5" dirty="0" err="1" smtClean="0">
                <a:solidFill>
                  <a:srgbClr val="000099"/>
                </a:solidFill>
                <a:latin typeface="Comic Sans MS"/>
                <a:cs typeface="Comic Sans MS"/>
              </a:rPr>
              <a:t>Çevresinde</a:t>
            </a:r>
            <a:r>
              <a:rPr sz="2200" spc="-5" dirty="0" smtClean="0">
                <a:solidFill>
                  <a:srgbClr val="000099"/>
                </a:solidFill>
                <a:latin typeface="Comic Sans MS"/>
                <a:cs typeface="Comic Sans MS"/>
              </a:rPr>
              <a:t> </a:t>
            </a:r>
            <a:r>
              <a:rPr sz="2200" dirty="0">
                <a:solidFill>
                  <a:srgbClr val="000099"/>
                </a:solidFill>
                <a:latin typeface="Comic Sans MS"/>
                <a:cs typeface="Comic Sans MS"/>
              </a:rPr>
              <a:t>gördüğü her şeyin </a:t>
            </a:r>
            <a:r>
              <a:rPr sz="2200" spc="-5" dirty="0">
                <a:solidFill>
                  <a:srgbClr val="000099"/>
                </a:solidFill>
                <a:latin typeface="Comic Sans MS"/>
                <a:cs typeface="Comic Sans MS"/>
              </a:rPr>
              <a:t>adını söyleyin. </a:t>
            </a:r>
            <a:r>
              <a:rPr sz="2200" dirty="0" err="1" smtClean="0">
                <a:solidFill>
                  <a:srgbClr val="000099"/>
                </a:solidFill>
                <a:latin typeface="Comic Sans MS"/>
                <a:cs typeface="Comic Sans MS"/>
              </a:rPr>
              <a:t>bak</a:t>
            </a:r>
            <a:r>
              <a:rPr sz="2200" dirty="0" smtClean="0">
                <a:solidFill>
                  <a:srgbClr val="000099"/>
                </a:solidFill>
                <a:latin typeface="Comic Sans MS"/>
                <a:cs typeface="Comic Sans MS"/>
              </a:rPr>
              <a:t> </a:t>
            </a:r>
            <a:r>
              <a:rPr sz="2200" dirty="0">
                <a:solidFill>
                  <a:srgbClr val="000099"/>
                </a:solidFill>
                <a:latin typeface="Comic Sans MS"/>
                <a:cs typeface="Comic Sans MS"/>
              </a:rPr>
              <a:t>oğlum</a:t>
            </a:r>
            <a:r>
              <a:rPr sz="2200" spc="-20" dirty="0">
                <a:solidFill>
                  <a:srgbClr val="000099"/>
                </a:solidFill>
                <a:latin typeface="Comic Sans MS"/>
                <a:cs typeface="Comic Sans MS"/>
              </a:rPr>
              <a:t> </a:t>
            </a:r>
            <a:r>
              <a:rPr sz="2200" spc="-5" dirty="0">
                <a:solidFill>
                  <a:srgbClr val="000099"/>
                </a:solidFill>
                <a:latin typeface="Comic Sans MS"/>
                <a:cs typeface="Comic Sans MS"/>
              </a:rPr>
              <a:t>bu</a:t>
            </a:r>
            <a:endParaRPr sz="2200" dirty="0">
              <a:latin typeface="Comic Sans MS"/>
              <a:cs typeface="Comic Sans MS"/>
            </a:endParaRPr>
          </a:p>
          <a:p>
            <a:pPr marL="287020">
              <a:lnSpc>
                <a:spcPts val="1945"/>
              </a:lnSpc>
            </a:pPr>
            <a:r>
              <a:rPr sz="2200" dirty="0">
                <a:solidFill>
                  <a:srgbClr val="000099"/>
                </a:solidFill>
                <a:latin typeface="Comic Sans MS"/>
                <a:cs typeface="Comic Sans MS"/>
              </a:rPr>
              <a:t>top </a:t>
            </a:r>
            <a:r>
              <a:rPr sz="2200" spc="-5" dirty="0">
                <a:solidFill>
                  <a:srgbClr val="000099"/>
                </a:solidFill>
                <a:latin typeface="Comic Sans MS"/>
                <a:cs typeface="Comic Sans MS"/>
              </a:rPr>
              <a:t>‘şeklinde </a:t>
            </a:r>
            <a:r>
              <a:rPr sz="2200" dirty="0">
                <a:solidFill>
                  <a:srgbClr val="000099"/>
                </a:solidFill>
                <a:latin typeface="Comic Sans MS"/>
                <a:cs typeface="Comic Sans MS"/>
              </a:rPr>
              <a:t>uzun </a:t>
            </a:r>
            <a:r>
              <a:rPr sz="2200" spc="-5" dirty="0">
                <a:solidFill>
                  <a:srgbClr val="000099"/>
                </a:solidFill>
                <a:latin typeface="Comic Sans MS"/>
                <a:cs typeface="Comic Sans MS"/>
              </a:rPr>
              <a:t>cümlelerle değil, </a:t>
            </a:r>
            <a:r>
              <a:rPr sz="2200" dirty="0">
                <a:solidFill>
                  <a:srgbClr val="000099"/>
                </a:solidFill>
                <a:latin typeface="Comic Sans MS"/>
                <a:cs typeface="Comic Sans MS"/>
              </a:rPr>
              <a:t>‘bu top’ </a:t>
            </a:r>
            <a:r>
              <a:rPr sz="2200" spc="-5" dirty="0">
                <a:solidFill>
                  <a:srgbClr val="000099"/>
                </a:solidFill>
                <a:latin typeface="Comic Sans MS"/>
                <a:cs typeface="Comic Sans MS"/>
              </a:rPr>
              <a:t>şeklinde</a:t>
            </a:r>
            <a:r>
              <a:rPr sz="2200" spc="20" dirty="0">
                <a:solidFill>
                  <a:srgbClr val="000099"/>
                </a:solidFill>
                <a:latin typeface="Comic Sans MS"/>
                <a:cs typeface="Comic Sans MS"/>
              </a:rPr>
              <a:t> </a:t>
            </a:r>
            <a:r>
              <a:rPr sz="2200" dirty="0">
                <a:solidFill>
                  <a:srgbClr val="000099"/>
                </a:solidFill>
                <a:latin typeface="Comic Sans MS"/>
                <a:cs typeface="Comic Sans MS"/>
              </a:rPr>
              <a:t>kısaca.</a:t>
            </a:r>
            <a:endParaRPr sz="2200" dirty="0">
              <a:latin typeface="Comic Sans MS"/>
              <a:cs typeface="Comic Sans MS"/>
            </a:endParaRPr>
          </a:p>
          <a:p>
            <a:pPr marL="286385" indent="-273685">
              <a:lnSpc>
                <a:spcPts val="2375"/>
              </a:lnSpc>
              <a:buClr>
                <a:srgbClr val="D50092"/>
              </a:buClr>
              <a:buSzPct val="93181"/>
              <a:buFont typeface="Wingdings 2"/>
              <a:buChar char=""/>
              <a:tabLst>
                <a:tab pos="286385" algn="l"/>
                <a:tab pos="287020" algn="l"/>
              </a:tabLst>
            </a:pPr>
            <a:r>
              <a:rPr sz="2200" spc="-5" dirty="0">
                <a:latin typeface="Comic Sans MS"/>
                <a:cs typeface="Comic Sans MS"/>
              </a:rPr>
              <a:t>Aile </a:t>
            </a:r>
            <a:r>
              <a:rPr sz="2200" dirty="0">
                <a:latin typeface="Comic Sans MS"/>
                <a:cs typeface="Comic Sans MS"/>
              </a:rPr>
              <a:t>albümü, </a:t>
            </a:r>
            <a:r>
              <a:rPr sz="2200" spc="-5" dirty="0">
                <a:latin typeface="Comic Sans MS"/>
                <a:cs typeface="Comic Sans MS"/>
              </a:rPr>
              <a:t>resimli </a:t>
            </a:r>
            <a:r>
              <a:rPr sz="2200" dirty="0">
                <a:latin typeface="Comic Sans MS"/>
                <a:cs typeface="Comic Sans MS"/>
              </a:rPr>
              <a:t>kitaplar, market broşürlerine </a:t>
            </a:r>
            <a:r>
              <a:rPr sz="2200" spc="-5" dirty="0">
                <a:latin typeface="Comic Sans MS"/>
                <a:cs typeface="Comic Sans MS"/>
              </a:rPr>
              <a:t>birlikte </a:t>
            </a:r>
            <a:r>
              <a:rPr sz="2200" dirty="0">
                <a:latin typeface="Comic Sans MS"/>
                <a:cs typeface="Comic Sans MS"/>
              </a:rPr>
              <a:t>bakın.  </a:t>
            </a:r>
            <a:r>
              <a:rPr sz="2200" spc="-5" dirty="0">
                <a:latin typeface="Comic Sans MS"/>
                <a:cs typeface="Comic Sans MS"/>
              </a:rPr>
              <a:t>Her seferinde </a:t>
            </a:r>
            <a:r>
              <a:rPr sz="2200" dirty="0">
                <a:latin typeface="Comic Sans MS"/>
                <a:cs typeface="Comic Sans MS"/>
              </a:rPr>
              <a:t>parmağınızla </a:t>
            </a:r>
            <a:r>
              <a:rPr sz="2200" spc="-5" dirty="0">
                <a:latin typeface="Comic Sans MS"/>
                <a:cs typeface="Comic Sans MS"/>
              </a:rPr>
              <a:t>gösterip’ </a:t>
            </a:r>
            <a:r>
              <a:rPr sz="2200" dirty="0">
                <a:latin typeface="Comic Sans MS"/>
                <a:cs typeface="Comic Sans MS"/>
              </a:rPr>
              <a:t>bak </a:t>
            </a:r>
            <a:r>
              <a:rPr sz="2200" spc="-5" dirty="0">
                <a:latin typeface="Comic Sans MS"/>
                <a:cs typeface="Comic Sans MS"/>
              </a:rPr>
              <a:t>dede’’ </a:t>
            </a:r>
            <a:r>
              <a:rPr sz="2200" dirty="0">
                <a:latin typeface="Comic Sans MS"/>
                <a:cs typeface="Comic Sans MS"/>
              </a:rPr>
              <a:t>bak kek </a:t>
            </a:r>
            <a:r>
              <a:rPr sz="2200" spc="-5" dirty="0">
                <a:latin typeface="Comic Sans MS"/>
                <a:cs typeface="Comic Sans MS"/>
              </a:rPr>
              <a:t>‘diyerek  </a:t>
            </a:r>
            <a:r>
              <a:rPr sz="2200" dirty="0">
                <a:latin typeface="Comic Sans MS"/>
                <a:cs typeface="Comic Sans MS"/>
              </a:rPr>
              <a:t>bakmasını sağlayın. Ondan </a:t>
            </a:r>
            <a:r>
              <a:rPr sz="2200" spc="-5" dirty="0">
                <a:latin typeface="Comic Sans MS"/>
                <a:cs typeface="Comic Sans MS"/>
              </a:rPr>
              <a:t>da </a:t>
            </a:r>
            <a:r>
              <a:rPr sz="2200" dirty="0">
                <a:latin typeface="Comic Sans MS"/>
                <a:cs typeface="Comic Sans MS"/>
              </a:rPr>
              <a:t>göstermesini</a:t>
            </a:r>
            <a:r>
              <a:rPr sz="2200" spc="-160" dirty="0">
                <a:latin typeface="Comic Sans MS"/>
                <a:cs typeface="Comic Sans MS"/>
              </a:rPr>
              <a:t> </a:t>
            </a:r>
            <a:r>
              <a:rPr sz="2200" dirty="0" err="1">
                <a:latin typeface="Comic Sans MS"/>
                <a:cs typeface="Comic Sans MS"/>
              </a:rPr>
              <a:t>isteyin</a:t>
            </a:r>
            <a:r>
              <a:rPr sz="2200" dirty="0" smtClean="0">
                <a:latin typeface="Comic Sans MS"/>
                <a:cs typeface="Comic Sans MS"/>
              </a:rPr>
              <a:t>.</a:t>
            </a:r>
            <a:r>
              <a:rPr lang="tr-TR" sz="2200" u="heavy" spc="-555" dirty="0" smtClean="0">
                <a:latin typeface="Times New Roman"/>
                <a:cs typeface="Times New Roman"/>
              </a:rPr>
              <a:t> </a:t>
            </a:r>
            <a:r>
              <a:rPr lang="tr-TR" sz="2200" u="heavy" spc="-5" dirty="0" smtClean="0">
                <a:latin typeface="Comic Sans MS"/>
                <a:cs typeface="Comic Sans MS"/>
              </a:rPr>
              <a:t>Bu sırada ve hep çocukla konuşulmaya</a:t>
            </a:r>
            <a:r>
              <a:rPr lang="tr-TR" sz="2200" u="heavy" spc="105" dirty="0" smtClean="0">
                <a:latin typeface="Comic Sans MS"/>
                <a:cs typeface="Comic Sans MS"/>
              </a:rPr>
              <a:t> </a:t>
            </a:r>
            <a:r>
              <a:rPr lang="tr-TR" sz="2200" u="heavy" spc="-5" dirty="0" smtClean="0">
                <a:latin typeface="Comic Sans MS"/>
                <a:cs typeface="Comic Sans MS"/>
              </a:rPr>
              <a:t>devam</a:t>
            </a:r>
            <a:r>
              <a:rPr lang="tr-TR" sz="2200" u="heavy" spc="-555" dirty="0" smtClean="0">
                <a:latin typeface="Times New Roman"/>
                <a:cs typeface="Times New Roman"/>
              </a:rPr>
              <a:t> </a:t>
            </a:r>
            <a:r>
              <a:rPr lang="tr-TR" sz="2200" u="heavy" spc="-10" dirty="0" smtClean="0">
                <a:latin typeface="Comic Sans MS"/>
                <a:cs typeface="Comic Sans MS"/>
              </a:rPr>
              <a:t>edilmelidir. </a:t>
            </a:r>
            <a:r>
              <a:rPr lang="tr-TR" sz="2200" u="heavy" spc="-5" dirty="0" smtClean="0">
                <a:solidFill>
                  <a:srgbClr val="FF0000"/>
                </a:solidFill>
                <a:latin typeface="Comic Sans MS"/>
                <a:cs typeface="Comic Sans MS"/>
              </a:rPr>
              <a:t>Konuşmaktan asla</a:t>
            </a:r>
            <a:r>
              <a:rPr lang="tr-TR" sz="2200" u="heavy" spc="120" dirty="0" smtClean="0">
                <a:solidFill>
                  <a:srgbClr val="FF0000"/>
                </a:solidFill>
                <a:latin typeface="Comic Sans MS"/>
                <a:cs typeface="Comic Sans MS"/>
              </a:rPr>
              <a:t> </a:t>
            </a:r>
            <a:r>
              <a:rPr lang="tr-TR" sz="2200" u="heavy" spc="-5" dirty="0" smtClean="0">
                <a:solidFill>
                  <a:srgbClr val="FF0000"/>
                </a:solidFill>
                <a:latin typeface="Comic Sans MS"/>
                <a:cs typeface="Comic Sans MS"/>
              </a:rPr>
              <a:t>vazgeçilmemelidir!</a:t>
            </a:r>
            <a:endParaRPr sz="2200" dirty="0">
              <a:solidFill>
                <a:srgbClr val="FF0000"/>
              </a:solidFill>
              <a:latin typeface="Comic Sans MS"/>
              <a:cs typeface="Comic Sans MS"/>
            </a:endParaRPr>
          </a:p>
          <a:p>
            <a:pPr marL="287020" marR="5080" indent="-274320">
              <a:lnSpc>
                <a:spcPct val="80000"/>
              </a:lnSpc>
              <a:spcBef>
                <a:spcPts val="430"/>
              </a:spcBef>
              <a:buClr>
                <a:srgbClr val="D50092"/>
              </a:buClr>
              <a:buSzPct val="94444"/>
              <a:buFont typeface="Wingdings 2"/>
              <a:buChar char=""/>
              <a:tabLst>
                <a:tab pos="286385" algn="l"/>
                <a:tab pos="287020" algn="l"/>
              </a:tabLst>
            </a:pPr>
            <a:r>
              <a:rPr sz="2200" spc="-5" dirty="0">
                <a:solidFill>
                  <a:srgbClr val="FF0000"/>
                </a:solidFill>
                <a:latin typeface="Comic Sans MS"/>
                <a:cs typeface="Comic Sans MS"/>
              </a:rPr>
              <a:t>Çocuğun ilgi </a:t>
            </a:r>
            <a:r>
              <a:rPr sz="2200" dirty="0">
                <a:solidFill>
                  <a:srgbClr val="FF0000"/>
                </a:solidFill>
                <a:latin typeface="Comic Sans MS"/>
                <a:cs typeface="Comic Sans MS"/>
              </a:rPr>
              <a:t>alanlarını izleyin. </a:t>
            </a:r>
            <a:r>
              <a:rPr sz="2200" spc="-5" dirty="0">
                <a:solidFill>
                  <a:srgbClr val="FF0000"/>
                </a:solidFill>
                <a:latin typeface="Comic Sans MS"/>
                <a:cs typeface="Comic Sans MS"/>
              </a:rPr>
              <a:t>Herkes ilgilendiği </a:t>
            </a:r>
            <a:r>
              <a:rPr sz="2200" dirty="0">
                <a:solidFill>
                  <a:srgbClr val="FF0000"/>
                </a:solidFill>
                <a:latin typeface="Comic Sans MS"/>
                <a:cs typeface="Comic Sans MS"/>
              </a:rPr>
              <a:t>şey hakkında  konuşmak </a:t>
            </a:r>
            <a:r>
              <a:rPr sz="2200" spc="-5" dirty="0">
                <a:solidFill>
                  <a:srgbClr val="FF0000"/>
                </a:solidFill>
                <a:latin typeface="Comic Sans MS"/>
                <a:cs typeface="Comic Sans MS"/>
              </a:rPr>
              <a:t>ister. </a:t>
            </a:r>
            <a:r>
              <a:rPr sz="2200" dirty="0">
                <a:solidFill>
                  <a:srgbClr val="FF0000"/>
                </a:solidFill>
                <a:latin typeface="Comic Sans MS"/>
                <a:cs typeface="Comic Sans MS"/>
              </a:rPr>
              <a:t>Arabalara </a:t>
            </a:r>
            <a:r>
              <a:rPr sz="2200" spc="-5" dirty="0">
                <a:solidFill>
                  <a:srgbClr val="FF0000"/>
                </a:solidFill>
                <a:latin typeface="Comic Sans MS"/>
                <a:cs typeface="Comic Sans MS"/>
              </a:rPr>
              <a:t>ilgi </a:t>
            </a:r>
            <a:r>
              <a:rPr sz="2200" dirty="0">
                <a:solidFill>
                  <a:srgbClr val="FF0000"/>
                </a:solidFill>
                <a:latin typeface="Comic Sans MS"/>
                <a:cs typeface="Comic Sans MS"/>
              </a:rPr>
              <a:t>gösteriyorsa hedef sözcüklerini</a:t>
            </a:r>
            <a:r>
              <a:rPr sz="2200" spc="-105" dirty="0">
                <a:solidFill>
                  <a:srgbClr val="FF0000"/>
                </a:solidFill>
                <a:latin typeface="Comic Sans MS"/>
                <a:cs typeface="Comic Sans MS"/>
              </a:rPr>
              <a:t> </a:t>
            </a:r>
            <a:r>
              <a:rPr sz="2200" spc="-5" dirty="0">
                <a:solidFill>
                  <a:srgbClr val="FF0000"/>
                </a:solidFill>
                <a:latin typeface="Comic Sans MS"/>
                <a:cs typeface="Comic Sans MS"/>
              </a:rPr>
              <a:t>ve  </a:t>
            </a:r>
            <a:r>
              <a:rPr sz="2200" dirty="0">
                <a:solidFill>
                  <a:srgbClr val="FF0000"/>
                </a:solidFill>
                <a:latin typeface="Comic Sans MS"/>
                <a:cs typeface="Comic Sans MS"/>
              </a:rPr>
              <a:t>etkinliklerini arabalarla ilgi konulardan</a:t>
            </a:r>
            <a:r>
              <a:rPr sz="2200" spc="-140" dirty="0">
                <a:solidFill>
                  <a:srgbClr val="FF0000"/>
                </a:solidFill>
                <a:latin typeface="Comic Sans MS"/>
                <a:cs typeface="Comic Sans MS"/>
              </a:rPr>
              <a:t> </a:t>
            </a:r>
            <a:r>
              <a:rPr sz="2200" spc="-5" dirty="0" err="1">
                <a:solidFill>
                  <a:srgbClr val="FF0000"/>
                </a:solidFill>
                <a:latin typeface="Comic Sans MS"/>
                <a:cs typeface="Comic Sans MS"/>
              </a:rPr>
              <a:t>seçin</a:t>
            </a:r>
            <a:r>
              <a:rPr sz="2200" spc="-5" dirty="0" smtClean="0">
                <a:solidFill>
                  <a:srgbClr val="FF0000"/>
                </a:solidFill>
                <a:latin typeface="Comic Sans MS"/>
                <a:cs typeface="Comic Sans MS"/>
              </a:rPr>
              <a:t>.</a:t>
            </a:r>
            <a:r>
              <a:rPr lang="tr-TR" sz="2400" dirty="0" smtClean="0"/>
              <a:t> </a:t>
            </a:r>
          </a:p>
          <a:p>
            <a:pPr marL="287020" marR="5080" indent="-274320">
              <a:lnSpc>
                <a:spcPct val="80000"/>
              </a:lnSpc>
              <a:spcBef>
                <a:spcPts val="430"/>
              </a:spcBef>
              <a:buClr>
                <a:srgbClr val="D50092"/>
              </a:buClr>
              <a:buSzPct val="94444"/>
              <a:buFont typeface="Wingdings 2"/>
              <a:buChar char=""/>
              <a:tabLst>
                <a:tab pos="286385" algn="l"/>
                <a:tab pos="287020" algn="l"/>
              </a:tabLst>
            </a:pPr>
            <a:r>
              <a:rPr lang="tr-TR" sz="2400" dirty="0" smtClean="0"/>
              <a:t>Çocuk ne kadar çok duyarsa taklit etmesi o kadar mümkün. </a:t>
            </a:r>
          </a:p>
          <a:p>
            <a:pPr marL="287020" marR="5080" indent="-274320">
              <a:lnSpc>
                <a:spcPct val="80000"/>
              </a:lnSpc>
              <a:spcBef>
                <a:spcPts val="430"/>
              </a:spcBef>
              <a:buClr>
                <a:srgbClr val="D50092"/>
              </a:buClr>
              <a:buSzPct val="94444"/>
              <a:buFont typeface="Wingdings 2"/>
              <a:buChar char=""/>
              <a:tabLst>
                <a:tab pos="286385" algn="l"/>
                <a:tab pos="287020" algn="l"/>
              </a:tabLst>
            </a:pPr>
            <a:endParaRPr sz="2200" dirty="0">
              <a:latin typeface="Comic Sans MS"/>
              <a:cs typeface="Comic Sans MS"/>
            </a:endParaRPr>
          </a:p>
        </p:txBody>
      </p:sp>
      <p:pic>
        <p:nvPicPr>
          <p:cNvPr id="18434" name="Picture 2" descr="OTİZM SOHBET ile ilgili görsel sonucu"/>
          <p:cNvPicPr>
            <a:picLocks noChangeAspect="1" noChangeArrowheads="1"/>
          </p:cNvPicPr>
          <p:nvPr/>
        </p:nvPicPr>
        <p:blipFill>
          <a:blip r:embed="rId2" cstate="print"/>
          <a:srcRect/>
          <a:stretch>
            <a:fillRect/>
          </a:stretch>
        </p:blipFill>
        <p:spPr bwMode="auto">
          <a:xfrm>
            <a:off x="0" y="4038600"/>
            <a:ext cx="9144000" cy="2819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0"/>
            <a:ext cx="7772400" cy="3566160"/>
          </a:xfrm>
        </p:spPr>
        <p:txBody>
          <a:bodyPr>
            <a:normAutofit/>
          </a:bodyPr>
          <a:lstStyle/>
          <a:p>
            <a:r>
              <a:rPr lang="tr-TR" sz="4800" dirty="0" smtClean="0">
                <a:solidFill>
                  <a:srgbClr val="FF0000"/>
                </a:solidFill>
              </a:rPr>
              <a:t>DİL GELİŞİMİ İÇİN</a:t>
            </a:r>
            <a:endParaRPr lang="tr-TR" sz="4800" dirty="0">
              <a:solidFill>
                <a:srgbClr val="FF0000"/>
              </a:solidFill>
            </a:endParaRPr>
          </a:p>
        </p:txBody>
      </p:sp>
      <p:sp>
        <p:nvSpPr>
          <p:cNvPr id="3" name="2 İçerik Yer Tutucusu"/>
          <p:cNvSpPr>
            <a:spLocks noGrp="1"/>
          </p:cNvSpPr>
          <p:nvPr>
            <p:ph idx="4294967295"/>
          </p:nvPr>
        </p:nvSpPr>
        <p:spPr>
          <a:xfrm>
            <a:off x="0" y="762000"/>
            <a:ext cx="9144000" cy="6096000"/>
          </a:xfrm>
          <a:prstGeom prst="rect">
            <a:avLst/>
          </a:prstGeom>
        </p:spPr>
        <p:txBody>
          <a:bodyPr>
            <a:normAutofit fontScale="92500" lnSpcReduction="20000"/>
          </a:bodyPr>
          <a:lstStyle/>
          <a:p>
            <a:r>
              <a:rPr lang="tr-TR" sz="2600" dirty="0" smtClean="0"/>
              <a:t>EN BAŞTA DİL HAREKETİ VE ÜFLEME EGZERSİZİ OLSUN. DUDAK KENARINA ŞEKER SÜRÜNÇOCUĞUN DİLİ İLE YALAMASINI SAĞLAYIN ÇOCUK </a:t>
            </a:r>
            <a:r>
              <a:rPr lang="tr-TR" sz="2600" dirty="0" smtClean="0">
                <a:solidFill>
                  <a:srgbClr val="FF0000"/>
                </a:solidFill>
              </a:rPr>
              <a:t>DİL KASLARINI HAREKETE GEÇİRİR. </a:t>
            </a:r>
          </a:p>
          <a:p>
            <a:endParaRPr lang="tr-TR" sz="2200" dirty="0" smtClean="0">
              <a:solidFill>
                <a:srgbClr val="FF0000"/>
              </a:solidFill>
            </a:endParaRPr>
          </a:p>
          <a:p>
            <a:r>
              <a:rPr lang="tr-TR" sz="2200" dirty="0" smtClean="0">
                <a:solidFill>
                  <a:srgbClr val="FF0000"/>
                </a:solidFill>
              </a:rPr>
              <a:t>ÜFLEME ÇALIŞMALARI YAPIN</a:t>
            </a:r>
            <a:r>
              <a:rPr lang="tr-TR" sz="2200" dirty="0" smtClean="0"/>
              <a:t>: </a:t>
            </a:r>
            <a:r>
              <a:rPr lang="tr-TR" sz="2600" dirty="0" smtClean="0"/>
              <a:t>KÜÇÜK KAĞIT PARÇALARINI, PİNPON TOPLARINI,TÜY, MUM, FLÜT, PİPETLE ÜFLETTİRİN</a:t>
            </a:r>
          </a:p>
          <a:p>
            <a:endParaRPr lang="tr-TR" sz="2600" dirty="0" smtClean="0"/>
          </a:p>
          <a:p>
            <a:r>
              <a:rPr lang="tr-TR" sz="2600" dirty="0" smtClean="0"/>
              <a:t>DUYMAKTAN HOŞLANDIĞI SESLERİ YAKALAMAYA </a:t>
            </a:r>
          </a:p>
          <a:p>
            <a:r>
              <a:rPr lang="tr-TR" sz="2600" dirty="0" smtClean="0"/>
              <a:t>ÇALIŞIN ŞŞŞT SESİ VEYA CUF CUF, DÜDÜÜÜÜÜT</a:t>
            </a:r>
          </a:p>
          <a:p>
            <a:r>
              <a:rPr lang="tr-TR" sz="2600" dirty="0" smtClean="0"/>
              <a:t>-COCUĞUN SESLERİ ÇIKARTMASINA YÖNELİK FİZİKSEL BİR ENGEL DURUMUNUN OLMAMASI GEREKİR.</a:t>
            </a:r>
          </a:p>
          <a:p>
            <a:r>
              <a:rPr lang="tr-TR" sz="2600" dirty="0" smtClean="0"/>
              <a:t>-COCUK YİYECEKLERİ ÇİĞNEYEREK BESLENMELİDİR.(AĞIZ İÇİ KASLARININ ÇALIŞMASI İÇİN BU GEREKLİDİR.)</a:t>
            </a:r>
          </a:p>
          <a:p>
            <a:r>
              <a:rPr lang="tr-TR" sz="2600" dirty="0" smtClean="0"/>
              <a:t>-</a:t>
            </a:r>
          </a:p>
          <a:p>
            <a:r>
              <a:rPr lang="tr-TR" sz="2600" dirty="0" smtClean="0"/>
              <a:t>ÇOCUĞUN İSTEKLERİNİ İFADE ETMEDE AİLE ISRARCI OLMALIDIR.COCUK  LEB DEMEDEN LEBLEBİNİN ANLAŞILARAK </a:t>
            </a:r>
            <a:r>
              <a:rPr lang="tr-TR" sz="2600" dirty="0" smtClean="0">
                <a:solidFill>
                  <a:srgbClr val="FF0000"/>
                </a:solidFill>
              </a:rPr>
              <a:t>TÜM İHTİYAÇLARIN GİDERİLMESİ COCUĞUN KONUŞMASINI  GECİKTİRİR</a:t>
            </a:r>
            <a:r>
              <a:rPr lang="tr-TR" sz="2600" dirty="0" smtClean="0"/>
              <a:t>. COCUK SU </a:t>
            </a:r>
          </a:p>
          <a:p>
            <a:r>
              <a:rPr lang="tr-TR" sz="2600" dirty="0" smtClean="0"/>
              <a:t>İSTİYORSA VE BUNA </a:t>
            </a:r>
            <a:r>
              <a:rPr lang="tr-TR" sz="2600" dirty="0" smtClean="0">
                <a:solidFill>
                  <a:srgbClr val="FF0000"/>
                </a:solidFill>
              </a:rPr>
              <a:t>A</a:t>
            </a:r>
            <a:r>
              <a:rPr lang="tr-TR" sz="2600" dirty="0" smtClean="0"/>
              <a:t> DİYORSA SU AFERİN SANA SÖYLEMEYE ÇALIŞTIN DİYE DÖNÜT VERİN.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800600" y="0"/>
            <a:ext cx="4343400" cy="6857999"/>
          </a:xfrm>
          <a:prstGeom prst="rect">
            <a:avLst/>
          </a:prstGeom>
          <a:blipFill>
            <a:blip r:embed="rId2" cstate="print"/>
            <a:stretch>
              <a:fillRect/>
            </a:stretch>
          </a:blipFill>
        </p:spPr>
        <p:txBody>
          <a:bodyPr wrap="square" lIns="0" tIns="0" rIns="0" bIns="0" rtlCol="0"/>
          <a:lstStyle/>
          <a:p>
            <a:endParaRPr/>
          </a:p>
        </p:txBody>
      </p:sp>
      <p:sp>
        <p:nvSpPr>
          <p:cNvPr id="4" name="3 Dikdörtgen"/>
          <p:cNvSpPr/>
          <p:nvPr/>
        </p:nvSpPr>
        <p:spPr>
          <a:xfrm>
            <a:off x="0" y="152400"/>
            <a:ext cx="4953000" cy="6555641"/>
          </a:xfrm>
          <a:prstGeom prst="rect">
            <a:avLst/>
          </a:prstGeom>
        </p:spPr>
        <p:txBody>
          <a:bodyPr wrap="square">
            <a:spAutoFit/>
          </a:bodyPr>
          <a:lstStyle/>
          <a:p>
            <a:r>
              <a:rPr lang="tr-TR" sz="2800" dirty="0" smtClean="0"/>
              <a:t>Otizm olmasaydı, insanlar bugün hala mağaralarda ateş etrafında oturuyor olurdu... Bu sözler ABD’li  otizmli olan Profesör </a:t>
            </a:r>
            <a:r>
              <a:rPr lang="tr-TR" sz="2800" dirty="0" err="1" smtClean="0"/>
              <a:t>Temple</a:t>
            </a:r>
            <a:r>
              <a:rPr lang="tr-TR" sz="2800" dirty="0" smtClean="0"/>
              <a:t> </a:t>
            </a:r>
            <a:r>
              <a:rPr lang="tr-TR" sz="2800" dirty="0" err="1" smtClean="0"/>
              <a:t>Gardin’e</a:t>
            </a:r>
            <a:r>
              <a:rPr lang="tr-TR" sz="2800" dirty="0" smtClean="0"/>
              <a:t> ait. Dünyada ileri teknolojinin hızla yaygınlaşması, kimyasal ürünlerin hayatımızın her alanını işgal etmesi, </a:t>
            </a:r>
            <a:r>
              <a:rPr lang="tr-TR" sz="2800" dirty="0" err="1" smtClean="0"/>
              <a:t>tükkettiğimiz</a:t>
            </a:r>
            <a:r>
              <a:rPr lang="tr-TR" sz="2800" dirty="0" smtClean="0"/>
              <a:t> gıdalardan içtiğimiz suya değin her ürünün doğal yapısıyla oynanması beraberinde pek çok sorunu da getirdi. Bunların en yaygın bir şekilde ilerleyeni de OTİZM. </a:t>
            </a:r>
            <a:endParaRPr lang="tr-T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609600"/>
          </a:xfrm>
        </p:spPr>
        <p:txBody>
          <a:bodyPr>
            <a:normAutofit/>
          </a:bodyPr>
          <a:lstStyle/>
          <a:p>
            <a:r>
              <a:rPr lang="tr-TR" dirty="0" smtClean="0">
                <a:solidFill>
                  <a:srgbClr val="FF0000"/>
                </a:solidFill>
              </a:rPr>
              <a:t>Oyun oynamayı öğretmelisiniz.</a:t>
            </a:r>
            <a:endParaRPr lang="tr-TR" dirty="0">
              <a:solidFill>
                <a:srgbClr val="FF0000"/>
              </a:solidFill>
            </a:endParaRPr>
          </a:p>
        </p:txBody>
      </p:sp>
      <p:sp>
        <p:nvSpPr>
          <p:cNvPr id="3" name="2 İçerik Yer Tutucusu"/>
          <p:cNvSpPr>
            <a:spLocks noGrp="1"/>
          </p:cNvSpPr>
          <p:nvPr>
            <p:ph idx="4294967295"/>
          </p:nvPr>
        </p:nvSpPr>
        <p:spPr>
          <a:xfrm>
            <a:off x="0" y="533400"/>
            <a:ext cx="9144000" cy="4623792"/>
          </a:xfrm>
          <a:prstGeom prst="rect">
            <a:avLst/>
          </a:prstGeom>
        </p:spPr>
        <p:txBody>
          <a:bodyPr>
            <a:normAutofit/>
          </a:bodyPr>
          <a:lstStyle/>
          <a:p>
            <a:r>
              <a:rPr lang="tr-TR" sz="2600" dirty="0" smtClean="0"/>
              <a:t>Bunun için belki önce siz öğrenmelisiniz. Birkaç öneri; şişeye boncuk atma, kağıdı karalama veya resim yapma, saklambaç, sepete top atma, fış fış kayıkçı,oyuncak arabaya çeşitli nesneler koyarak sürme,bebek sallama,yedirme,kutu kutu pense,kurt baba vb. Ayrıca salıncağı çok kullanmanızı, takla atmayı,tek ayak üzerinde zıplamayı, emeklemeyi, iki eli üzerinde yürüme (siz ayaklarını tutuyor olacaksınız) çalışmalar yapabilirsiniz.</a:t>
            </a:r>
          </a:p>
          <a:p>
            <a:endParaRPr lang="tr-TR" sz="2600" dirty="0"/>
          </a:p>
        </p:txBody>
      </p:sp>
      <p:pic>
        <p:nvPicPr>
          <p:cNvPr id="5" name="4 Resim" descr="truva-otizm-3.jpg"/>
          <p:cNvPicPr>
            <a:picLocks noChangeAspect="1"/>
          </p:cNvPicPr>
          <p:nvPr/>
        </p:nvPicPr>
        <p:blipFill>
          <a:blip r:embed="rId2" cstate="print"/>
          <a:stretch>
            <a:fillRect/>
          </a:stretch>
        </p:blipFill>
        <p:spPr>
          <a:xfrm>
            <a:off x="0" y="3733800"/>
            <a:ext cx="9144000" cy="3124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685800" y="3566160"/>
            <a:ext cx="7772400" cy="1463040"/>
          </a:xfrm>
        </p:spPr>
        <p:txBody>
          <a:bodyPr/>
          <a:lstStyle/>
          <a:p>
            <a:endParaRPr lang="tr-TR" dirty="0"/>
          </a:p>
        </p:txBody>
      </p:sp>
      <p:sp>
        <p:nvSpPr>
          <p:cNvPr id="3" name="2 İçerik Yer Tutucusu"/>
          <p:cNvSpPr>
            <a:spLocks noGrp="1"/>
          </p:cNvSpPr>
          <p:nvPr>
            <p:ph idx="4294967295"/>
          </p:nvPr>
        </p:nvSpPr>
        <p:spPr>
          <a:xfrm>
            <a:off x="0" y="228600"/>
            <a:ext cx="9144000" cy="1231106"/>
          </a:xfrm>
          <a:prstGeom prst="rect">
            <a:avLst/>
          </a:prstGeom>
        </p:spPr>
        <p:txBody>
          <a:bodyPr/>
          <a:lstStyle/>
          <a:p>
            <a:r>
              <a:rPr lang="tr-TR" sz="2000" b="1" dirty="0"/>
              <a:t> Çocuğun daha iyi öğrenmesi için pahalı oyuncak ve materyallerin kullanılmasına gerek yoktur. Evde bulunan eşyalar da eğitim amaçlı kullanılabilir. Örneğin çorapları renklerine göre eşleştirme, kaşıkları sayı saymada, büyük küçük kavramı </a:t>
            </a:r>
            <a:r>
              <a:rPr lang="tr-TR" sz="2000" b="1" dirty="0" smtClean="0"/>
              <a:t>öğretiminde kullanabilirsiniz.</a:t>
            </a:r>
            <a:endParaRPr lang="tr-TR" sz="2000" dirty="0"/>
          </a:p>
        </p:txBody>
      </p:sp>
      <p:pic>
        <p:nvPicPr>
          <p:cNvPr id="6" name="5 Resim" descr="tohum-otizm-vakfi-ve-starbucks-turkiye-den-5026885_6495_o.jpg"/>
          <p:cNvPicPr>
            <a:picLocks noChangeAspect="1"/>
          </p:cNvPicPr>
          <p:nvPr/>
        </p:nvPicPr>
        <p:blipFill>
          <a:blip r:embed="rId2" cstate="print"/>
          <a:stretch>
            <a:fillRect/>
          </a:stretch>
        </p:blipFill>
        <p:spPr>
          <a:xfrm>
            <a:off x="0" y="3505200"/>
            <a:ext cx="9144000" cy="3352800"/>
          </a:xfrm>
          <a:prstGeom prst="rect">
            <a:avLst/>
          </a:prstGeom>
        </p:spPr>
      </p:pic>
      <p:sp>
        <p:nvSpPr>
          <p:cNvPr id="5" name="4 Dikdörtgen"/>
          <p:cNvSpPr/>
          <p:nvPr/>
        </p:nvSpPr>
        <p:spPr>
          <a:xfrm>
            <a:off x="0" y="1524000"/>
            <a:ext cx="9144000" cy="1938992"/>
          </a:xfrm>
          <a:prstGeom prst="rect">
            <a:avLst/>
          </a:prstGeom>
        </p:spPr>
        <p:txBody>
          <a:bodyPr wrap="square">
            <a:spAutoFit/>
          </a:bodyPr>
          <a:lstStyle/>
          <a:p>
            <a:pPr fontAlgn="t"/>
            <a:r>
              <a:rPr lang="tr-TR" sz="2000" b="1" dirty="0" smtClean="0"/>
              <a:t>köpek gibi havla”, “kuş gibi öt”, “kuzu gibi mele”, “kedi gibi miyavla”, “araba gibi ses çıkar” vb yönergelerle ve yardımla hayali oyunlar oynatılabilir. “haydi banyo yapalım”, “yemek yiyelim”, “elbise ütüleyelim”, “bebeğine yemek yedirelim”, “bebeğini uyutalım”, “kediye mama verelim” vb minyatür oyuncaklarla karşılıklı olarak, hayali oyunlar oynayabilirsiniz, Trencilik, hasta-doktor, hırsız-polis vb sembolik oyunlar da oldukça yararlıdır.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63473"/>
            <a:ext cx="8255000" cy="778162"/>
          </a:xfrm>
          <a:prstGeom prst="rect">
            <a:avLst/>
          </a:prstGeom>
        </p:spPr>
        <p:txBody>
          <a:bodyPr vert="horz" wrap="square" lIns="0" tIns="221996" rIns="0" bIns="0" rtlCol="0">
            <a:spAutoFit/>
          </a:bodyPr>
          <a:lstStyle/>
          <a:p>
            <a:pPr marL="12700">
              <a:lnSpc>
                <a:spcPct val="100000"/>
              </a:lnSpc>
            </a:pPr>
            <a:r>
              <a:rPr b="0" u="heavy" spc="-900" dirty="0">
                <a:latin typeface="Times New Roman"/>
                <a:cs typeface="Times New Roman"/>
              </a:rPr>
              <a:t> </a:t>
            </a:r>
            <a:r>
              <a:rPr u="heavy" dirty="0" smtClean="0"/>
              <a:t> </a:t>
            </a:r>
            <a:r>
              <a:rPr u="heavy" dirty="0"/>
              <a:t>Tekrar yapın</a:t>
            </a:r>
            <a:r>
              <a:rPr u="heavy" spc="-30" dirty="0"/>
              <a:t> </a:t>
            </a:r>
            <a:r>
              <a:rPr u="heavy" spc="-5" dirty="0"/>
              <a:t>tekrar,tekrar...</a:t>
            </a:r>
          </a:p>
        </p:txBody>
      </p:sp>
      <p:sp>
        <p:nvSpPr>
          <p:cNvPr id="4" name="object 4"/>
          <p:cNvSpPr txBox="1"/>
          <p:nvPr/>
        </p:nvSpPr>
        <p:spPr>
          <a:xfrm>
            <a:off x="-152400" y="1600200"/>
            <a:ext cx="9144000" cy="1846659"/>
          </a:xfrm>
          <a:prstGeom prst="rect">
            <a:avLst/>
          </a:prstGeom>
        </p:spPr>
        <p:txBody>
          <a:bodyPr vert="horz" wrap="square" lIns="0" tIns="0" rIns="0" bIns="0" rtlCol="0">
            <a:spAutoFit/>
          </a:bodyPr>
          <a:lstStyle/>
          <a:p>
            <a:pPr marL="299085" marR="5080" indent="-286385">
              <a:lnSpc>
                <a:spcPct val="100000"/>
              </a:lnSpc>
              <a:buClr>
                <a:srgbClr val="D50092"/>
              </a:buClr>
              <a:buFont typeface="Wingdings"/>
              <a:buChar char=""/>
              <a:tabLst>
                <a:tab pos="299720" algn="l"/>
              </a:tabLst>
            </a:pPr>
            <a:r>
              <a:rPr sz="2400" dirty="0">
                <a:latin typeface="Comic Sans MS"/>
                <a:cs typeface="Comic Sans MS"/>
              </a:rPr>
              <a:t>Aynı </a:t>
            </a:r>
            <a:r>
              <a:rPr sz="2400" spc="-5" dirty="0">
                <a:latin typeface="Comic Sans MS"/>
                <a:cs typeface="Comic Sans MS"/>
              </a:rPr>
              <a:t>eylemler için </a:t>
            </a:r>
            <a:r>
              <a:rPr sz="2400" dirty="0">
                <a:latin typeface="Comic Sans MS"/>
                <a:cs typeface="Comic Sans MS"/>
              </a:rPr>
              <a:t>hep aynı sözcükleri </a:t>
            </a:r>
            <a:r>
              <a:rPr sz="2400" spc="-5" dirty="0">
                <a:latin typeface="Comic Sans MS"/>
                <a:cs typeface="Comic Sans MS"/>
              </a:rPr>
              <a:t>tekrar tekrar </a:t>
            </a:r>
            <a:r>
              <a:rPr sz="2400" dirty="0">
                <a:latin typeface="Comic Sans MS"/>
                <a:cs typeface="Comic Sans MS"/>
              </a:rPr>
              <a:t>kullanın.  Sütünü </a:t>
            </a:r>
            <a:r>
              <a:rPr sz="2400" spc="-5" dirty="0">
                <a:latin typeface="Comic Sans MS"/>
                <a:cs typeface="Comic Sans MS"/>
              </a:rPr>
              <a:t>içerken; </a:t>
            </a:r>
            <a:r>
              <a:rPr sz="2400" dirty="0">
                <a:latin typeface="Comic Sans MS"/>
                <a:cs typeface="Comic Sans MS"/>
              </a:rPr>
              <a:t>iç, </a:t>
            </a:r>
            <a:r>
              <a:rPr sz="2400" spc="-5" dirty="0">
                <a:latin typeface="Comic Sans MS"/>
                <a:cs typeface="Comic Sans MS"/>
              </a:rPr>
              <a:t>giydirirken </a:t>
            </a:r>
            <a:r>
              <a:rPr sz="2400" dirty="0">
                <a:latin typeface="Comic Sans MS"/>
                <a:cs typeface="Comic Sans MS"/>
              </a:rPr>
              <a:t>giy, tuvaleti </a:t>
            </a:r>
            <a:r>
              <a:rPr sz="2400" spc="-5" dirty="0">
                <a:latin typeface="Comic Sans MS"/>
                <a:cs typeface="Comic Sans MS"/>
              </a:rPr>
              <a:t>veya yemeği </a:t>
            </a:r>
            <a:r>
              <a:rPr sz="2400" dirty="0">
                <a:latin typeface="Comic Sans MS"/>
                <a:cs typeface="Comic Sans MS"/>
              </a:rPr>
              <a:t>bittikçe  ‘bitti’top atması için;’at’beklemesi </a:t>
            </a:r>
            <a:r>
              <a:rPr sz="2400" spc="-5" dirty="0">
                <a:latin typeface="Comic Sans MS"/>
                <a:cs typeface="Comic Sans MS"/>
              </a:rPr>
              <a:t>için </a:t>
            </a:r>
            <a:r>
              <a:rPr sz="2400" dirty="0">
                <a:latin typeface="Comic Sans MS"/>
                <a:cs typeface="Comic Sans MS"/>
              </a:rPr>
              <a:t>her </a:t>
            </a:r>
            <a:r>
              <a:rPr sz="2400" spc="-5" dirty="0">
                <a:latin typeface="Comic Sans MS"/>
                <a:cs typeface="Comic Sans MS"/>
              </a:rPr>
              <a:t>seferinde;’bekle’ gibi.  Çocuk </a:t>
            </a:r>
            <a:r>
              <a:rPr sz="2400" dirty="0">
                <a:latin typeface="Comic Sans MS"/>
                <a:cs typeface="Comic Sans MS"/>
              </a:rPr>
              <a:t>ne </a:t>
            </a:r>
            <a:r>
              <a:rPr sz="2400" spc="-5" dirty="0">
                <a:latin typeface="Comic Sans MS"/>
                <a:cs typeface="Comic Sans MS"/>
              </a:rPr>
              <a:t>kadar </a:t>
            </a:r>
            <a:r>
              <a:rPr sz="2400" dirty="0">
                <a:latin typeface="Comic Sans MS"/>
                <a:cs typeface="Comic Sans MS"/>
              </a:rPr>
              <a:t>çok duyarsa taklit etmesi o kadar</a:t>
            </a:r>
            <a:r>
              <a:rPr sz="2400" spc="5" dirty="0">
                <a:latin typeface="Comic Sans MS"/>
                <a:cs typeface="Comic Sans MS"/>
              </a:rPr>
              <a:t> </a:t>
            </a:r>
            <a:r>
              <a:rPr sz="2400" dirty="0" err="1">
                <a:latin typeface="Comic Sans MS"/>
                <a:cs typeface="Comic Sans MS"/>
              </a:rPr>
              <a:t>mümkün</a:t>
            </a:r>
            <a:r>
              <a:rPr sz="1800" dirty="0" smtClean="0">
                <a:latin typeface="Comic Sans MS"/>
                <a:cs typeface="Comic Sans MS"/>
              </a:rPr>
              <a:t>.</a:t>
            </a:r>
            <a:endParaRPr sz="1800" dirty="0">
              <a:latin typeface="Comic Sans MS"/>
              <a:cs typeface="Comic Sans MS"/>
            </a:endParaRPr>
          </a:p>
        </p:txBody>
      </p:sp>
      <p:pic>
        <p:nvPicPr>
          <p:cNvPr id="5" name="4 Resim" descr="ArticleAttach_FileId_201_5228.jpg"/>
          <p:cNvPicPr>
            <a:picLocks noChangeAspect="1"/>
          </p:cNvPicPr>
          <p:nvPr/>
        </p:nvPicPr>
        <p:blipFill>
          <a:blip r:embed="rId2" cstate="print"/>
          <a:stretch>
            <a:fillRect/>
          </a:stretch>
        </p:blipFill>
        <p:spPr>
          <a:xfrm>
            <a:off x="0" y="3886200"/>
            <a:ext cx="9144000" cy="297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3999" cy="984885"/>
          </a:xfrm>
          <a:prstGeom prst="rect">
            <a:avLst/>
          </a:prstGeom>
        </p:spPr>
        <p:txBody>
          <a:bodyPr vert="horz" wrap="square" lIns="0" tIns="0" rIns="0" bIns="0" rtlCol="0">
            <a:spAutoFit/>
          </a:bodyPr>
          <a:lstStyle/>
          <a:p>
            <a:pPr marL="12700" marR="5080">
              <a:lnSpc>
                <a:spcPct val="100000"/>
              </a:lnSpc>
            </a:pPr>
            <a:r>
              <a:rPr lang="tr-TR" sz="3200" dirty="0" smtClean="0"/>
              <a:t>Verdiğiniz </a:t>
            </a:r>
            <a:r>
              <a:rPr sz="3200" dirty="0" err="1" smtClean="0"/>
              <a:t>Görevleri</a:t>
            </a:r>
            <a:r>
              <a:rPr sz="3200" dirty="0" smtClean="0"/>
              <a:t> </a:t>
            </a:r>
            <a:r>
              <a:rPr sz="3200" dirty="0"/>
              <a:t>mutlaka yerine </a:t>
            </a:r>
            <a:r>
              <a:rPr sz="3200" spc="-5" dirty="0"/>
              <a:t>getirmeli  </a:t>
            </a:r>
            <a:r>
              <a:rPr sz="3200" dirty="0"/>
              <a:t>Sizin eşinizle tutumunuz burda çok</a:t>
            </a:r>
            <a:r>
              <a:rPr sz="3200" spc="-100" dirty="0"/>
              <a:t> </a:t>
            </a:r>
            <a:r>
              <a:rPr sz="3200" dirty="0"/>
              <a:t>önemli</a:t>
            </a:r>
          </a:p>
        </p:txBody>
      </p:sp>
      <p:sp>
        <p:nvSpPr>
          <p:cNvPr id="3" name="object 3"/>
          <p:cNvSpPr/>
          <p:nvPr/>
        </p:nvSpPr>
        <p:spPr>
          <a:xfrm>
            <a:off x="6870954" y="4488179"/>
            <a:ext cx="523240" cy="0"/>
          </a:xfrm>
          <a:custGeom>
            <a:avLst/>
            <a:gdLst/>
            <a:ahLst/>
            <a:cxnLst/>
            <a:rect l="l" t="t" r="r" b="b"/>
            <a:pathLst>
              <a:path w="523240">
                <a:moveTo>
                  <a:pt x="0" y="0"/>
                </a:moveTo>
                <a:lnTo>
                  <a:pt x="522731" y="0"/>
                </a:lnTo>
              </a:path>
            </a:pathLst>
          </a:custGeom>
          <a:ln w="16763">
            <a:solidFill>
              <a:srgbClr val="FF0000"/>
            </a:solidFill>
          </a:ln>
        </p:spPr>
        <p:txBody>
          <a:bodyPr wrap="square" lIns="0" tIns="0" rIns="0" bIns="0" rtlCol="0"/>
          <a:lstStyle/>
          <a:p>
            <a:endParaRPr/>
          </a:p>
        </p:txBody>
      </p:sp>
      <p:sp>
        <p:nvSpPr>
          <p:cNvPr id="4" name="object 4"/>
          <p:cNvSpPr txBox="1"/>
          <p:nvPr/>
        </p:nvSpPr>
        <p:spPr>
          <a:xfrm>
            <a:off x="0" y="1143000"/>
            <a:ext cx="9144000" cy="4152932"/>
          </a:xfrm>
          <a:prstGeom prst="rect">
            <a:avLst/>
          </a:prstGeom>
        </p:spPr>
        <p:txBody>
          <a:bodyPr vert="horz" wrap="square" lIns="0" tIns="0" rIns="0" bIns="0" rtlCol="0">
            <a:spAutoFit/>
          </a:bodyPr>
          <a:lstStyle/>
          <a:p>
            <a:pPr marL="287020" marR="5080" indent="-274320">
              <a:lnSpc>
                <a:spcPct val="80000"/>
              </a:lnSpc>
              <a:buClr>
                <a:srgbClr val="FFFF00"/>
              </a:buClr>
              <a:buSzPct val="93750"/>
              <a:buFont typeface="Wingdings 2"/>
              <a:buChar char=""/>
              <a:tabLst>
                <a:tab pos="286385" algn="l"/>
                <a:tab pos="287020" algn="l"/>
              </a:tabLst>
            </a:pPr>
            <a:r>
              <a:rPr sz="2600" spc="-5" dirty="0">
                <a:solidFill>
                  <a:srgbClr val="0D0D0D"/>
                </a:solidFill>
                <a:latin typeface="Comic Sans MS"/>
                <a:cs typeface="Comic Sans MS"/>
              </a:rPr>
              <a:t>Çocuklar, bazen bir şeyi yapmak istemediklerinde (örneğin, öfkelenme, bir  şeyleri atma, vurma gibi) olumsuz davranışlar sergilerler ve çok acımasız  olabilirler. Bu durumda ebeveynlerin tutum ve davranışları çok önemlidir.  Çünkü sizin tutum ve davranışlarınıza göre çocuğunuzun davranışları da  şekillenecektir. Çocuk örneğin ağlayarak, kaçarak, oyuncaklarını atarak  amacına ulaşmayı öğrenebilir. Hem anne hem de baba bu konuda </a:t>
            </a:r>
            <a:r>
              <a:rPr sz="2600" b="1" spc="-5" dirty="0">
                <a:solidFill>
                  <a:srgbClr val="FF0000"/>
                </a:solidFill>
                <a:latin typeface="Comic Sans MS"/>
                <a:cs typeface="Comic Sans MS"/>
              </a:rPr>
              <a:t>tutarlı  </a:t>
            </a:r>
            <a:r>
              <a:rPr sz="2600" spc="-5" dirty="0">
                <a:solidFill>
                  <a:srgbClr val="0D0D0D"/>
                </a:solidFill>
                <a:latin typeface="Comic Sans MS"/>
                <a:cs typeface="Comic Sans MS"/>
              </a:rPr>
              <a:t>olmalılardır. </a:t>
            </a:r>
            <a:endParaRPr sz="2600" dirty="0">
              <a:latin typeface="Comic Sans MS"/>
              <a:cs typeface="Comic Sans MS"/>
            </a:endParaRPr>
          </a:p>
          <a:p>
            <a:pPr marL="287020" indent="-274320">
              <a:lnSpc>
                <a:spcPct val="100000"/>
              </a:lnSpc>
              <a:buClr>
                <a:srgbClr val="FFFF00"/>
              </a:buClr>
              <a:buSzPct val="93750"/>
              <a:buFont typeface="Wingdings 2"/>
              <a:buChar char=""/>
              <a:tabLst>
                <a:tab pos="286385" algn="l"/>
                <a:tab pos="287020" algn="l"/>
              </a:tabLst>
            </a:pPr>
            <a:r>
              <a:rPr sz="2600" spc="-10" dirty="0">
                <a:solidFill>
                  <a:srgbClr val="FF0000"/>
                </a:solidFill>
                <a:latin typeface="Comic Sans MS"/>
                <a:cs typeface="Comic Sans MS"/>
              </a:rPr>
              <a:t>HAYIR </a:t>
            </a:r>
            <a:r>
              <a:rPr sz="2600" spc="-5" dirty="0">
                <a:solidFill>
                  <a:srgbClr val="FF0000"/>
                </a:solidFill>
                <a:latin typeface="Comic Sans MS"/>
                <a:cs typeface="Comic Sans MS"/>
              </a:rPr>
              <a:t>diyebilmelisiniz.yoksa</a:t>
            </a:r>
            <a:r>
              <a:rPr sz="2600" spc="85" dirty="0">
                <a:solidFill>
                  <a:srgbClr val="FF0000"/>
                </a:solidFill>
                <a:latin typeface="Comic Sans MS"/>
                <a:cs typeface="Comic Sans MS"/>
              </a:rPr>
              <a:t> </a:t>
            </a:r>
            <a:r>
              <a:rPr sz="2600" spc="-5" dirty="0" err="1">
                <a:solidFill>
                  <a:srgbClr val="FF0000"/>
                </a:solidFill>
                <a:latin typeface="Comic Sans MS"/>
                <a:cs typeface="Comic Sans MS"/>
              </a:rPr>
              <a:t>öğrenemezler</a:t>
            </a:r>
            <a:r>
              <a:rPr sz="2600" spc="-5" dirty="0" smtClean="0">
                <a:solidFill>
                  <a:srgbClr val="FF0000"/>
                </a:solidFill>
                <a:latin typeface="Comic Sans MS"/>
                <a:cs typeface="Comic Sans MS"/>
              </a:rPr>
              <a:t>.</a:t>
            </a:r>
            <a:endParaRPr lang="tr-TR" sz="2600" spc="-5" dirty="0" smtClean="0">
              <a:solidFill>
                <a:srgbClr val="FF0000"/>
              </a:solidFill>
              <a:latin typeface="Comic Sans MS"/>
              <a:cs typeface="Comic Sans MS"/>
            </a:endParaRPr>
          </a:p>
          <a:p>
            <a:pPr marL="287020" indent="-274320">
              <a:lnSpc>
                <a:spcPts val="1730"/>
              </a:lnSpc>
              <a:spcBef>
                <a:spcPts val="10"/>
              </a:spcBef>
              <a:buClr>
                <a:srgbClr val="FFFF00"/>
              </a:buClr>
              <a:buSzPct val="93750"/>
              <a:buFont typeface="Wingdings 2"/>
              <a:buChar char=""/>
              <a:tabLst>
                <a:tab pos="286385" algn="l"/>
                <a:tab pos="287020" algn="l"/>
              </a:tabLst>
            </a:pPr>
            <a:r>
              <a:rPr sz="2600" spc="-5" dirty="0" err="1" smtClean="0">
                <a:solidFill>
                  <a:srgbClr val="0D0D0D"/>
                </a:solidFill>
                <a:latin typeface="Comic Sans MS"/>
                <a:cs typeface="Comic Sans MS"/>
              </a:rPr>
              <a:t>Olumsuz</a:t>
            </a:r>
            <a:r>
              <a:rPr sz="2600" spc="-5" dirty="0" smtClean="0">
                <a:solidFill>
                  <a:srgbClr val="0D0D0D"/>
                </a:solidFill>
                <a:latin typeface="Comic Sans MS"/>
                <a:cs typeface="Comic Sans MS"/>
              </a:rPr>
              <a:t> </a:t>
            </a:r>
            <a:r>
              <a:rPr sz="2600" spc="-5" dirty="0">
                <a:solidFill>
                  <a:srgbClr val="0D0D0D"/>
                </a:solidFill>
                <a:latin typeface="Comic Sans MS"/>
                <a:cs typeface="Comic Sans MS"/>
              </a:rPr>
              <a:t>davranışlara karşı çıkarken daima sevgi ve şefkat </a:t>
            </a:r>
            <a:r>
              <a:rPr sz="2600" spc="-5" dirty="0" err="1">
                <a:solidFill>
                  <a:srgbClr val="0D0D0D"/>
                </a:solidFill>
                <a:latin typeface="Comic Sans MS"/>
                <a:cs typeface="Comic Sans MS"/>
              </a:rPr>
              <a:t>dolu</a:t>
            </a:r>
            <a:r>
              <a:rPr sz="2600" spc="145" dirty="0">
                <a:solidFill>
                  <a:srgbClr val="0D0D0D"/>
                </a:solidFill>
                <a:latin typeface="Comic Sans MS"/>
                <a:cs typeface="Comic Sans MS"/>
              </a:rPr>
              <a:t> </a:t>
            </a:r>
            <a:r>
              <a:rPr sz="2600" spc="-5" dirty="0" err="1" smtClean="0">
                <a:solidFill>
                  <a:srgbClr val="0D0D0D"/>
                </a:solidFill>
                <a:latin typeface="Comic Sans MS"/>
                <a:cs typeface="Comic Sans MS"/>
              </a:rPr>
              <a:t>olabilmek</a:t>
            </a:r>
            <a:r>
              <a:rPr lang="tr-TR" sz="2600" spc="-5" dirty="0" smtClean="0">
                <a:solidFill>
                  <a:srgbClr val="0D0D0D"/>
                </a:solidFill>
                <a:latin typeface="Comic Sans MS"/>
                <a:cs typeface="Comic Sans MS"/>
              </a:rPr>
              <a:t> </a:t>
            </a:r>
            <a:r>
              <a:rPr sz="2600" spc="-5" dirty="0" smtClean="0">
                <a:solidFill>
                  <a:srgbClr val="0D0D0D"/>
                </a:solidFill>
                <a:latin typeface="Comic Sans MS"/>
                <a:cs typeface="Comic Sans MS"/>
              </a:rPr>
              <a:t>son </a:t>
            </a:r>
            <a:r>
              <a:rPr sz="2600" spc="-5" dirty="0">
                <a:solidFill>
                  <a:srgbClr val="0D0D0D"/>
                </a:solidFill>
                <a:latin typeface="Comic Sans MS"/>
                <a:cs typeface="Comic Sans MS"/>
              </a:rPr>
              <a:t>derece</a:t>
            </a:r>
            <a:r>
              <a:rPr sz="2600" spc="-50" dirty="0">
                <a:solidFill>
                  <a:srgbClr val="0D0D0D"/>
                </a:solidFill>
                <a:latin typeface="Comic Sans MS"/>
                <a:cs typeface="Comic Sans MS"/>
              </a:rPr>
              <a:t> </a:t>
            </a:r>
            <a:r>
              <a:rPr sz="2600" spc="-5" dirty="0" err="1">
                <a:solidFill>
                  <a:srgbClr val="0D0D0D"/>
                </a:solidFill>
                <a:latin typeface="Comic Sans MS"/>
                <a:cs typeface="Comic Sans MS"/>
              </a:rPr>
              <a:t>önemlidir</a:t>
            </a:r>
            <a:r>
              <a:rPr sz="2600" spc="-5" dirty="0" smtClean="0">
                <a:solidFill>
                  <a:srgbClr val="0D0D0D"/>
                </a:solidFill>
                <a:latin typeface="Comic Sans MS"/>
                <a:cs typeface="Comic Sans MS"/>
              </a:rPr>
              <a:t>.</a:t>
            </a:r>
            <a:endParaRPr lang="tr-TR" sz="2600" spc="-5" dirty="0" smtClean="0">
              <a:solidFill>
                <a:srgbClr val="0D0D0D"/>
              </a:solidFill>
              <a:latin typeface="Comic Sans MS"/>
              <a:cs typeface="Comic Sans MS"/>
            </a:endParaRPr>
          </a:p>
          <a:p>
            <a:pPr marL="287020">
              <a:lnSpc>
                <a:spcPts val="1730"/>
              </a:lnSpc>
            </a:pPr>
            <a:endParaRPr lang="tr-TR" sz="2400" spc="-5" dirty="0" smtClean="0">
              <a:solidFill>
                <a:srgbClr val="0D0D0D"/>
              </a:solidFill>
              <a:latin typeface="Comic Sans MS"/>
              <a:cs typeface="Comic Sans MS"/>
            </a:endParaRPr>
          </a:p>
          <a:p>
            <a:pPr marL="287020">
              <a:lnSpc>
                <a:spcPts val="1730"/>
              </a:lnSpc>
            </a:pPr>
            <a:endParaRPr sz="2400" dirty="0">
              <a:latin typeface="Comic Sans MS"/>
              <a:cs typeface="Comic Sans MS"/>
            </a:endParaRPr>
          </a:p>
        </p:txBody>
      </p:sp>
      <p:pic>
        <p:nvPicPr>
          <p:cNvPr id="11266" name="Picture 2" descr="OTİZM SOHBET ile ilgili görsel sonucu"/>
          <p:cNvPicPr>
            <a:picLocks noChangeAspect="1" noChangeArrowheads="1"/>
          </p:cNvPicPr>
          <p:nvPr/>
        </p:nvPicPr>
        <p:blipFill>
          <a:blip r:embed="rId2" cstate="print"/>
          <a:srcRect/>
          <a:stretch>
            <a:fillRect/>
          </a:stretch>
        </p:blipFill>
        <p:spPr bwMode="auto">
          <a:xfrm>
            <a:off x="0" y="4876800"/>
            <a:ext cx="9144000" cy="1981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14400"/>
            <a:ext cx="9144000" cy="4724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304800"/>
            <a:ext cx="9088207" cy="10205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304800"/>
            <a:ext cx="9145590" cy="901826"/>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33400" y="0"/>
            <a:ext cx="7676515" cy="553998"/>
          </a:xfrm>
          <a:prstGeom prst="rect">
            <a:avLst/>
          </a:prstGeom>
        </p:spPr>
        <p:txBody>
          <a:bodyPr vert="horz" wrap="square" lIns="0" tIns="0" rIns="0" bIns="0" rtlCol="0">
            <a:spAutoFit/>
          </a:bodyPr>
          <a:lstStyle/>
          <a:p>
            <a:pPr marL="12700">
              <a:lnSpc>
                <a:spcPct val="100000"/>
              </a:lnSpc>
            </a:pPr>
            <a:r>
              <a:rPr dirty="0" err="1" smtClean="0"/>
              <a:t>Yaptığı</a:t>
            </a:r>
            <a:r>
              <a:rPr dirty="0" smtClean="0"/>
              <a:t> </a:t>
            </a:r>
            <a:r>
              <a:rPr spc="-5" dirty="0"/>
              <a:t>işler için onu</a:t>
            </a:r>
            <a:r>
              <a:rPr spc="40" dirty="0"/>
              <a:t> </a:t>
            </a:r>
            <a:r>
              <a:rPr spc="-5" dirty="0"/>
              <a:t>ödüllendirin</a:t>
            </a:r>
          </a:p>
        </p:txBody>
      </p:sp>
      <p:sp>
        <p:nvSpPr>
          <p:cNvPr id="8" name="object 8"/>
          <p:cNvSpPr txBox="1"/>
          <p:nvPr/>
        </p:nvSpPr>
        <p:spPr>
          <a:xfrm>
            <a:off x="0" y="609600"/>
            <a:ext cx="8915400" cy="4121128"/>
          </a:xfrm>
          <a:prstGeom prst="rect">
            <a:avLst/>
          </a:prstGeom>
        </p:spPr>
        <p:txBody>
          <a:bodyPr vert="horz" wrap="square" lIns="0" tIns="0" rIns="0" bIns="0" rtlCol="0">
            <a:spAutoFit/>
          </a:bodyPr>
          <a:lstStyle/>
          <a:p>
            <a:pPr marL="287020" indent="-274320">
              <a:lnSpc>
                <a:spcPts val="2039"/>
              </a:lnSpc>
              <a:buClr>
                <a:srgbClr val="D50092"/>
              </a:buClr>
              <a:buSzPct val="95000"/>
              <a:buFont typeface="Wingdings 2"/>
              <a:buChar char=""/>
              <a:tabLst>
                <a:tab pos="286385" algn="l"/>
                <a:tab pos="287020" algn="l"/>
              </a:tabLst>
            </a:pPr>
            <a:r>
              <a:rPr sz="2700" b="1" dirty="0">
                <a:solidFill>
                  <a:srgbClr val="0D0D0D"/>
                </a:solidFill>
                <a:latin typeface="Comic Sans MS"/>
                <a:cs typeface="Comic Sans MS"/>
              </a:rPr>
              <a:t>Çocuğunuzun öğrenmekten zevk alması, sizin de</a:t>
            </a:r>
            <a:r>
              <a:rPr sz="2700" b="1" spc="-175" dirty="0">
                <a:solidFill>
                  <a:srgbClr val="0D0D0D"/>
                </a:solidFill>
                <a:latin typeface="Comic Sans MS"/>
                <a:cs typeface="Comic Sans MS"/>
              </a:rPr>
              <a:t> </a:t>
            </a:r>
            <a:r>
              <a:rPr sz="2700" b="1" dirty="0">
                <a:solidFill>
                  <a:srgbClr val="0D0D0D"/>
                </a:solidFill>
                <a:latin typeface="Comic Sans MS"/>
                <a:cs typeface="Comic Sans MS"/>
              </a:rPr>
              <a:t>işinizi</a:t>
            </a:r>
            <a:endParaRPr sz="2700" dirty="0">
              <a:latin typeface="Comic Sans MS"/>
              <a:cs typeface="Comic Sans MS"/>
            </a:endParaRPr>
          </a:p>
          <a:p>
            <a:pPr marL="286385" marR="5080">
              <a:lnSpc>
                <a:spcPct val="90000"/>
              </a:lnSpc>
              <a:spcBef>
                <a:spcPts val="120"/>
              </a:spcBef>
              <a:tabLst>
                <a:tab pos="3557904" algn="l"/>
                <a:tab pos="3644900" algn="l"/>
              </a:tabLst>
            </a:pPr>
            <a:r>
              <a:rPr sz="2700" b="1" dirty="0">
                <a:solidFill>
                  <a:srgbClr val="0D0D0D"/>
                </a:solidFill>
                <a:latin typeface="Comic Sans MS"/>
                <a:cs typeface="Comic Sans MS"/>
              </a:rPr>
              <a:t>kolaylaştıracaktır. Başlangıçta, küçük </a:t>
            </a:r>
            <a:r>
              <a:rPr sz="2700" b="1" spc="-5" dirty="0">
                <a:solidFill>
                  <a:srgbClr val="0D0D0D"/>
                </a:solidFill>
                <a:latin typeface="Comic Sans MS"/>
                <a:cs typeface="Comic Sans MS"/>
              </a:rPr>
              <a:t>şekerlemeler</a:t>
            </a:r>
            <a:r>
              <a:rPr sz="2700" b="1" spc="-140" dirty="0">
                <a:solidFill>
                  <a:srgbClr val="0D0D0D"/>
                </a:solidFill>
                <a:latin typeface="Comic Sans MS"/>
                <a:cs typeface="Comic Sans MS"/>
              </a:rPr>
              <a:t> </a:t>
            </a:r>
            <a:r>
              <a:rPr sz="2700" b="1" dirty="0">
                <a:solidFill>
                  <a:srgbClr val="0D0D0D"/>
                </a:solidFill>
                <a:latin typeface="Comic Sans MS"/>
                <a:cs typeface="Comic Sans MS"/>
              </a:rPr>
              <a:t>ya  da ilginç oyuncakların (topaç, araba…vs) tercih  edilmesi uygun olur. Zamanla bu ödüller giderek  azaltılır.</a:t>
            </a:r>
            <a:r>
              <a:rPr sz="2700" b="1" spc="-40" dirty="0">
                <a:solidFill>
                  <a:srgbClr val="0D0D0D"/>
                </a:solidFill>
                <a:latin typeface="Comic Sans MS"/>
                <a:cs typeface="Comic Sans MS"/>
              </a:rPr>
              <a:t> </a:t>
            </a:r>
            <a:r>
              <a:rPr sz="2700" b="1" dirty="0">
                <a:solidFill>
                  <a:srgbClr val="0D0D0D"/>
                </a:solidFill>
                <a:latin typeface="Comic Sans MS"/>
                <a:cs typeface="Comic Sans MS"/>
              </a:rPr>
              <a:t>Daha</a:t>
            </a:r>
            <a:r>
              <a:rPr sz="2700" b="1" spc="-25" dirty="0">
                <a:solidFill>
                  <a:srgbClr val="0D0D0D"/>
                </a:solidFill>
                <a:latin typeface="Comic Sans MS"/>
                <a:cs typeface="Comic Sans MS"/>
              </a:rPr>
              <a:t> </a:t>
            </a:r>
            <a:r>
              <a:rPr sz="2700" b="1" dirty="0">
                <a:solidFill>
                  <a:srgbClr val="0D0D0D"/>
                </a:solidFill>
                <a:latin typeface="Comic Sans MS"/>
                <a:cs typeface="Comic Sans MS"/>
              </a:rPr>
              <a:t>sonraları,	övgülerde bulunmak</a:t>
            </a:r>
            <a:r>
              <a:rPr sz="2700" b="1" spc="-125" dirty="0">
                <a:solidFill>
                  <a:srgbClr val="0D0D0D"/>
                </a:solidFill>
                <a:latin typeface="Comic Sans MS"/>
                <a:cs typeface="Comic Sans MS"/>
              </a:rPr>
              <a:t> </a:t>
            </a:r>
            <a:r>
              <a:rPr sz="2700" b="1" dirty="0">
                <a:solidFill>
                  <a:srgbClr val="0D0D0D"/>
                </a:solidFill>
                <a:latin typeface="Comic Sans MS"/>
                <a:cs typeface="Comic Sans MS"/>
              </a:rPr>
              <a:t>ya</a:t>
            </a:r>
            <a:r>
              <a:rPr sz="2700" b="1" spc="-35" dirty="0">
                <a:solidFill>
                  <a:srgbClr val="0D0D0D"/>
                </a:solidFill>
                <a:latin typeface="Comic Sans MS"/>
                <a:cs typeface="Comic Sans MS"/>
              </a:rPr>
              <a:t> </a:t>
            </a:r>
            <a:r>
              <a:rPr sz="2700" b="1" dirty="0">
                <a:solidFill>
                  <a:srgbClr val="0D0D0D"/>
                </a:solidFill>
                <a:latin typeface="Comic Sans MS"/>
                <a:cs typeface="Comic Sans MS"/>
              </a:rPr>
              <a:t>da  </a:t>
            </a:r>
            <a:r>
              <a:rPr sz="2700" b="1" spc="-5" dirty="0">
                <a:solidFill>
                  <a:srgbClr val="0D0D0D"/>
                </a:solidFill>
                <a:latin typeface="Comic Sans MS"/>
                <a:cs typeface="Comic Sans MS"/>
              </a:rPr>
              <a:t>sevgi </a:t>
            </a:r>
            <a:r>
              <a:rPr sz="2700" b="1" dirty="0">
                <a:solidFill>
                  <a:srgbClr val="0D0D0D"/>
                </a:solidFill>
                <a:latin typeface="Comic Sans MS"/>
                <a:cs typeface="Comic Sans MS"/>
              </a:rPr>
              <a:t>gösterileri (gıdıklamak, okşamak…vs) </a:t>
            </a:r>
            <a:r>
              <a:rPr sz="2700" b="1" dirty="0" err="1">
                <a:solidFill>
                  <a:srgbClr val="0D0D0D"/>
                </a:solidFill>
                <a:latin typeface="Comic Sans MS"/>
                <a:cs typeface="Comic Sans MS"/>
              </a:rPr>
              <a:t>çocuğunuzu</a:t>
            </a:r>
            <a:r>
              <a:rPr sz="2700" b="1" dirty="0">
                <a:solidFill>
                  <a:srgbClr val="0D0D0D"/>
                </a:solidFill>
                <a:latin typeface="Comic Sans MS"/>
                <a:cs typeface="Comic Sans MS"/>
              </a:rPr>
              <a:t>  </a:t>
            </a:r>
            <a:r>
              <a:rPr sz="2700" b="1" dirty="0" err="1" smtClean="0">
                <a:solidFill>
                  <a:srgbClr val="0D0D0D"/>
                </a:solidFill>
                <a:latin typeface="Comic Sans MS"/>
                <a:cs typeface="Comic Sans MS"/>
              </a:rPr>
              <a:t>mutlu</a:t>
            </a:r>
            <a:endParaRPr sz="2700" dirty="0">
              <a:latin typeface="Comic Sans MS"/>
              <a:cs typeface="Comic Sans MS"/>
            </a:endParaRPr>
          </a:p>
          <a:p>
            <a:pPr marL="287020" marR="609600" indent="-274320">
              <a:lnSpc>
                <a:spcPts val="2160"/>
              </a:lnSpc>
              <a:spcBef>
                <a:spcPts val="509"/>
              </a:spcBef>
              <a:buClr>
                <a:srgbClr val="D50092"/>
              </a:buClr>
              <a:buSzPct val="95000"/>
              <a:buFont typeface="Wingdings 2"/>
              <a:buChar char=""/>
              <a:tabLst>
                <a:tab pos="286385" algn="l"/>
                <a:tab pos="287020" algn="l"/>
              </a:tabLst>
            </a:pPr>
            <a:r>
              <a:rPr sz="2700" b="1" dirty="0">
                <a:solidFill>
                  <a:srgbClr val="0D0D0D"/>
                </a:solidFill>
                <a:latin typeface="Comic Sans MS"/>
                <a:cs typeface="Comic Sans MS"/>
              </a:rPr>
              <a:t>Yaptığı çalışmaları buzdolabına asıp gelen</a:t>
            </a:r>
            <a:r>
              <a:rPr sz="2700" b="1" spc="-114" dirty="0">
                <a:solidFill>
                  <a:srgbClr val="0D0D0D"/>
                </a:solidFill>
                <a:latin typeface="Comic Sans MS"/>
                <a:cs typeface="Comic Sans MS"/>
              </a:rPr>
              <a:t> </a:t>
            </a:r>
            <a:r>
              <a:rPr sz="2700" b="1" dirty="0">
                <a:solidFill>
                  <a:srgbClr val="0D0D0D"/>
                </a:solidFill>
                <a:latin typeface="Comic Sans MS"/>
                <a:cs typeface="Comic Sans MS"/>
              </a:rPr>
              <a:t>kişilere  gösterebirlirsiniz bu onu mutlu</a:t>
            </a:r>
            <a:r>
              <a:rPr sz="2700" b="1" spc="-85" dirty="0">
                <a:solidFill>
                  <a:srgbClr val="0D0D0D"/>
                </a:solidFill>
                <a:latin typeface="Comic Sans MS"/>
                <a:cs typeface="Comic Sans MS"/>
              </a:rPr>
              <a:t> </a:t>
            </a:r>
            <a:r>
              <a:rPr sz="2700" b="1" spc="-5" dirty="0">
                <a:solidFill>
                  <a:srgbClr val="0D0D0D"/>
                </a:solidFill>
                <a:latin typeface="Comic Sans MS"/>
                <a:cs typeface="Comic Sans MS"/>
              </a:rPr>
              <a:t>edecektir....</a:t>
            </a:r>
            <a:endParaRPr sz="2700" dirty="0">
              <a:latin typeface="Comic Sans MS"/>
              <a:cs typeface="Comic Sans MS"/>
            </a:endParaRPr>
          </a:p>
          <a:p>
            <a:pPr marL="287020" indent="-274320">
              <a:lnSpc>
                <a:spcPct val="100000"/>
              </a:lnSpc>
              <a:spcBef>
                <a:spcPts val="204"/>
              </a:spcBef>
              <a:buClr>
                <a:srgbClr val="D50092"/>
              </a:buClr>
              <a:buSzPct val="95000"/>
              <a:buFont typeface="Wingdings 2"/>
              <a:buChar char=""/>
              <a:tabLst>
                <a:tab pos="286385" algn="l"/>
                <a:tab pos="287020" algn="l"/>
              </a:tabLst>
            </a:pPr>
            <a:r>
              <a:rPr sz="2700" b="1" dirty="0">
                <a:solidFill>
                  <a:srgbClr val="0D0D0D"/>
                </a:solidFill>
                <a:latin typeface="Comic Sans MS"/>
                <a:cs typeface="Comic Sans MS"/>
              </a:rPr>
              <a:t>Oyuncakları kutuya</a:t>
            </a:r>
            <a:r>
              <a:rPr sz="2700" b="1" spc="-114" dirty="0">
                <a:solidFill>
                  <a:srgbClr val="0D0D0D"/>
                </a:solidFill>
                <a:latin typeface="Comic Sans MS"/>
                <a:cs typeface="Comic Sans MS"/>
              </a:rPr>
              <a:t> </a:t>
            </a:r>
            <a:r>
              <a:rPr sz="2700" b="1" dirty="0">
                <a:solidFill>
                  <a:srgbClr val="0D0D0D"/>
                </a:solidFill>
                <a:latin typeface="Comic Sans MS"/>
                <a:cs typeface="Comic Sans MS"/>
              </a:rPr>
              <a:t>koydu,öpebilirsinizvb.</a:t>
            </a:r>
            <a:endParaRPr sz="2700" dirty="0">
              <a:latin typeface="Comic Sans MS"/>
              <a:cs typeface="Comic Sans MS"/>
            </a:endParaRPr>
          </a:p>
        </p:txBody>
      </p:sp>
      <p:sp>
        <p:nvSpPr>
          <p:cNvPr id="10" name="object 10"/>
          <p:cNvSpPr/>
          <p:nvPr/>
        </p:nvSpPr>
        <p:spPr>
          <a:xfrm>
            <a:off x="2133600" y="5403028"/>
            <a:ext cx="1563013" cy="1454972"/>
          </a:xfrm>
          <a:prstGeom prst="rect">
            <a:avLst/>
          </a:prstGeom>
          <a:blipFill>
            <a:blip r:embed="rId7" cstate="print"/>
            <a:stretch>
              <a:fillRect/>
            </a:stretch>
          </a:blipFill>
        </p:spPr>
        <p:txBody>
          <a:bodyPr wrap="square" lIns="0" tIns="0" rIns="0" bIns="0" rtlCol="0"/>
          <a:lstStyle/>
          <a:p>
            <a:endParaRPr/>
          </a:p>
        </p:txBody>
      </p:sp>
      <p:pic>
        <p:nvPicPr>
          <p:cNvPr id="20482" name="Picture 2" descr="ÇİKOLATA PEKİŞTİREÇLERİ ile ilgili görsel sonucu"/>
          <p:cNvPicPr>
            <a:picLocks noChangeAspect="1" noChangeArrowheads="1"/>
          </p:cNvPicPr>
          <p:nvPr/>
        </p:nvPicPr>
        <p:blipFill>
          <a:blip r:embed="rId8" cstate="print"/>
          <a:srcRect/>
          <a:stretch>
            <a:fillRect/>
          </a:stretch>
        </p:blipFill>
        <p:spPr bwMode="auto">
          <a:xfrm>
            <a:off x="3657600" y="4876800"/>
            <a:ext cx="5486400" cy="1981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52400"/>
            <a:ext cx="8915400" cy="492443"/>
          </a:xfrm>
          <a:prstGeom prst="rect">
            <a:avLst/>
          </a:prstGeom>
        </p:spPr>
        <p:txBody>
          <a:bodyPr vert="horz" wrap="square" lIns="0" tIns="0" rIns="0" bIns="0" rtlCol="0">
            <a:spAutoFit/>
          </a:bodyPr>
          <a:lstStyle/>
          <a:p>
            <a:pPr marL="12700" marR="5080">
              <a:lnSpc>
                <a:spcPct val="100000"/>
              </a:lnSpc>
            </a:pPr>
            <a:r>
              <a:rPr sz="3200" dirty="0" err="1" smtClean="0"/>
              <a:t>Problemli</a:t>
            </a:r>
            <a:r>
              <a:rPr sz="3200" dirty="0" smtClean="0"/>
              <a:t> </a:t>
            </a:r>
            <a:r>
              <a:rPr sz="3200" dirty="0"/>
              <a:t>davranışların</a:t>
            </a:r>
            <a:r>
              <a:rPr sz="3200" spc="-105" dirty="0"/>
              <a:t> </a:t>
            </a:r>
            <a:r>
              <a:rPr sz="3200" dirty="0"/>
              <a:t>nedenini  </a:t>
            </a:r>
            <a:r>
              <a:rPr sz="3200" spc="-5" dirty="0"/>
              <a:t>araştırın</a:t>
            </a:r>
            <a:endParaRPr sz="3200" dirty="0"/>
          </a:p>
        </p:txBody>
      </p:sp>
      <p:sp>
        <p:nvSpPr>
          <p:cNvPr id="3" name="object 3"/>
          <p:cNvSpPr txBox="1"/>
          <p:nvPr/>
        </p:nvSpPr>
        <p:spPr>
          <a:xfrm>
            <a:off x="152400" y="685800"/>
            <a:ext cx="8839200" cy="6276077"/>
          </a:xfrm>
          <a:prstGeom prst="rect">
            <a:avLst/>
          </a:prstGeom>
        </p:spPr>
        <p:txBody>
          <a:bodyPr vert="horz" wrap="square" lIns="0" tIns="0" rIns="0" bIns="0" rtlCol="0">
            <a:spAutoFit/>
          </a:bodyPr>
          <a:lstStyle/>
          <a:p>
            <a:pPr marL="286385" marR="114300" indent="-273685">
              <a:lnSpc>
                <a:spcPct val="100000"/>
              </a:lnSpc>
              <a:buClr>
                <a:srgbClr val="92D050"/>
              </a:buClr>
              <a:buSzPct val="92857"/>
              <a:buFont typeface="Wingdings 2"/>
              <a:buChar char=""/>
              <a:tabLst>
                <a:tab pos="286385" algn="l"/>
                <a:tab pos="287020" algn="l"/>
              </a:tabLst>
            </a:pPr>
            <a:r>
              <a:rPr sz="2000" dirty="0">
                <a:latin typeface="Comic Sans MS"/>
                <a:cs typeface="Comic Sans MS"/>
              </a:rPr>
              <a:t>Eğer çocuğunuzda, ağlamak, kırmak, dökmek, fırlatıp atmak ve bunlara benzer  problemli davranışlar </a:t>
            </a:r>
            <a:r>
              <a:rPr sz="2000" spc="-5" dirty="0">
                <a:latin typeface="Comic Sans MS"/>
                <a:cs typeface="Comic Sans MS"/>
              </a:rPr>
              <a:t>fark </a:t>
            </a:r>
            <a:r>
              <a:rPr sz="2000" dirty="0">
                <a:latin typeface="Comic Sans MS"/>
                <a:cs typeface="Comic Sans MS"/>
              </a:rPr>
              <a:t>ederseniz, hemen </a:t>
            </a:r>
            <a:r>
              <a:rPr sz="2000" spc="-5" dirty="0">
                <a:latin typeface="Comic Sans MS"/>
                <a:cs typeface="Comic Sans MS"/>
              </a:rPr>
              <a:t>bu </a:t>
            </a:r>
            <a:r>
              <a:rPr sz="2000" dirty="0">
                <a:latin typeface="Comic Sans MS"/>
                <a:cs typeface="Comic Sans MS"/>
              </a:rPr>
              <a:t>davranışlarla ilgilenmelisiniz</a:t>
            </a:r>
            <a:r>
              <a:rPr sz="2000" spc="-185" dirty="0">
                <a:latin typeface="Comic Sans MS"/>
                <a:cs typeface="Comic Sans MS"/>
              </a:rPr>
              <a:t> </a:t>
            </a:r>
            <a:r>
              <a:rPr sz="2000" dirty="0">
                <a:latin typeface="Comic Sans MS"/>
                <a:cs typeface="Comic Sans MS"/>
              </a:rPr>
              <a:t>ve  önlem almalısınız ki, problemli davranışlar </a:t>
            </a:r>
            <a:r>
              <a:rPr sz="2000" spc="-5" dirty="0">
                <a:latin typeface="Comic Sans MS"/>
                <a:cs typeface="Comic Sans MS"/>
              </a:rPr>
              <a:t>bir </a:t>
            </a:r>
            <a:r>
              <a:rPr sz="2000" dirty="0">
                <a:latin typeface="Comic Sans MS"/>
                <a:cs typeface="Comic Sans MS"/>
              </a:rPr>
              <a:t>daha </a:t>
            </a:r>
            <a:r>
              <a:rPr sz="2000" spc="-5" dirty="0">
                <a:latin typeface="Comic Sans MS"/>
                <a:cs typeface="Comic Sans MS"/>
              </a:rPr>
              <a:t>tekrar</a:t>
            </a:r>
            <a:r>
              <a:rPr sz="2000" spc="-175" dirty="0">
                <a:latin typeface="Comic Sans MS"/>
                <a:cs typeface="Comic Sans MS"/>
              </a:rPr>
              <a:t> </a:t>
            </a:r>
            <a:r>
              <a:rPr sz="2000" dirty="0">
                <a:latin typeface="Comic Sans MS"/>
                <a:cs typeface="Comic Sans MS"/>
              </a:rPr>
              <a:t>etmesin.</a:t>
            </a:r>
          </a:p>
          <a:p>
            <a:pPr marL="286385" marR="142240" indent="-273685">
              <a:lnSpc>
                <a:spcPct val="100000"/>
              </a:lnSpc>
              <a:spcBef>
                <a:spcPts val="335"/>
              </a:spcBef>
              <a:buClr>
                <a:srgbClr val="92D050"/>
              </a:buClr>
              <a:buSzPct val="92857"/>
              <a:buFont typeface="Wingdings 2"/>
              <a:buChar char=""/>
              <a:tabLst>
                <a:tab pos="286385" algn="l"/>
                <a:tab pos="287020" algn="l"/>
              </a:tabLst>
            </a:pPr>
            <a:r>
              <a:rPr sz="2000" dirty="0" err="1" smtClean="0">
                <a:latin typeface="Comic Sans MS"/>
                <a:cs typeface="Comic Sans MS"/>
              </a:rPr>
              <a:t>Önce</a:t>
            </a:r>
            <a:r>
              <a:rPr sz="2000" dirty="0" smtClean="0">
                <a:latin typeface="Comic Sans MS"/>
                <a:cs typeface="Comic Sans MS"/>
              </a:rPr>
              <a:t> </a:t>
            </a:r>
            <a:r>
              <a:rPr sz="2000" spc="-5" dirty="0">
                <a:latin typeface="Comic Sans MS"/>
                <a:cs typeface="Comic Sans MS"/>
              </a:rPr>
              <a:t>bu </a:t>
            </a:r>
            <a:r>
              <a:rPr sz="2000" dirty="0">
                <a:latin typeface="Comic Sans MS"/>
                <a:cs typeface="Comic Sans MS"/>
              </a:rPr>
              <a:t>olumsuz davranışları çok iyi gözlemlemek </a:t>
            </a:r>
            <a:r>
              <a:rPr sz="2000" spc="-5" dirty="0">
                <a:latin typeface="Comic Sans MS"/>
                <a:cs typeface="Comic Sans MS"/>
              </a:rPr>
              <a:t>gerekmektedir. ne?…  </a:t>
            </a:r>
            <a:r>
              <a:rPr sz="2000" dirty="0">
                <a:latin typeface="Comic Sans MS"/>
                <a:cs typeface="Comic Sans MS"/>
              </a:rPr>
              <a:t>nerede?… ne zaman?… ve hangi durumlarda davranış ortaya çıkmaktadır,</a:t>
            </a:r>
            <a:r>
              <a:rPr sz="2000" spc="-229" dirty="0">
                <a:latin typeface="Comic Sans MS"/>
                <a:cs typeface="Comic Sans MS"/>
              </a:rPr>
              <a:t> </a:t>
            </a:r>
            <a:r>
              <a:rPr sz="2000" dirty="0">
                <a:latin typeface="Comic Sans MS"/>
                <a:cs typeface="Comic Sans MS"/>
              </a:rPr>
              <a:t>yazın.</a:t>
            </a:r>
          </a:p>
          <a:p>
            <a:pPr marL="286385" marR="5080" indent="-273685">
              <a:lnSpc>
                <a:spcPct val="100000"/>
              </a:lnSpc>
              <a:spcBef>
                <a:spcPts val="335"/>
              </a:spcBef>
              <a:buClr>
                <a:srgbClr val="92D050"/>
              </a:buClr>
              <a:buSzPct val="92857"/>
              <a:buFont typeface="Wingdings 2"/>
              <a:buChar char=""/>
              <a:tabLst>
                <a:tab pos="286385" algn="l"/>
                <a:tab pos="287020" algn="l"/>
              </a:tabLst>
            </a:pPr>
            <a:r>
              <a:rPr sz="2000" dirty="0">
                <a:latin typeface="Comic Sans MS"/>
                <a:cs typeface="Comic Sans MS"/>
              </a:rPr>
              <a:t>Bu davranışları (kendisine ve çevresine zarar vermeyen davranışları mümkün  olduğunca) görmezden gelin. </a:t>
            </a:r>
            <a:endParaRPr lang="tr-TR" sz="2000" dirty="0" smtClean="0">
              <a:latin typeface="Comic Sans MS"/>
              <a:cs typeface="Comic Sans MS"/>
            </a:endParaRPr>
          </a:p>
          <a:p>
            <a:pPr marL="286385" marR="5080" indent="-273685">
              <a:lnSpc>
                <a:spcPct val="100000"/>
              </a:lnSpc>
              <a:spcBef>
                <a:spcPts val="335"/>
              </a:spcBef>
              <a:buClr>
                <a:srgbClr val="92D050"/>
              </a:buClr>
              <a:buSzPct val="92857"/>
              <a:buFont typeface="Wingdings 2"/>
              <a:buChar char=""/>
              <a:tabLst>
                <a:tab pos="286385" algn="l"/>
                <a:tab pos="287020" algn="l"/>
              </a:tabLst>
            </a:pPr>
            <a:r>
              <a:rPr sz="2000" dirty="0" err="1" smtClean="0">
                <a:latin typeface="Comic Sans MS"/>
                <a:cs typeface="Comic Sans MS"/>
              </a:rPr>
              <a:t>Davranışı</a:t>
            </a:r>
            <a:r>
              <a:rPr sz="2000" dirty="0" smtClean="0">
                <a:latin typeface="Comic Sans MS"/>
                <a:cs typeface="Comic Sans MS"/>
              </a:rPr>
              <a:t> </a:t>
            </a:r>
            <a:r>
              <a:rPr sz="2000" dirty="0" err="1" smtClean="0">
                <a:latin typeface="Comic Sans MS"/>
                <a:cs typeface="Comic Sans MS"/>
              </a:rPr>
              <a:t>kontrol</a:t>
            </a:r>
            <a:r>
              <a:rPr sz="2000" dirty="0" smtClean="0">
                <a:latin typeface="Comic Sans MS"/>
                <a:cs typeface="Comic Sans MS"/>
              </a:rPr>
              <a:t> </a:t>
            </a:r>
            <a:r>
              <a:rPr sz="2000" dirty="0" err="1" smtClean="0">
                <a:latin typeface="Comic Sans MS"/>
                <a:cs typeface="Comic Sans MS"/>
              </a:rPr>
              <a:t>altına</a:t>
            </a:r>
            <a:r>
              <a:rPr sz="2000" dirty="0" smtClean="0">
                <a:latin typeface="Comic Sans MS"/>
                <a:cs typeface="Comic Sans MS"/>
              </a:rPr>
              <a:t> </a:t>
            </a:r>
            <a:r>
              <a:rPr sz="2000" dirty="0" err="1" smtClean="0">
                <a:latin typeface="Comic Sans MS"/>
                <a:cs typeface="Comic Sans MS"/>
              </a:rPr>
              <a:t>almak</a:t>
            </a:r>
            <a:r>
              <a:rPr sz="2000" dirty="0" smtClean="0">
                <a:latin typeface="Comic Sans MS"/>
                <a:cs typeface="Comic Sans MS"/>
              </a:rPr>
              <a:t> </a:t>
            </a:r>
            <a:r>
              <a:rPr sz="2000" dirty="0" err="1" smtClean="0">
                <a:latin typeface="Comic Sans MS"/>
                <a:cs typeface="Comic Sans MS"/>
              </a:rPr>
              <a:t>için</a:t>
            </a:r>
            <a:r>
              <a:rPr sz="2000" dirty="0" smtClean="0">
                <a:latin typeface="Comic Sans MS"/>
                <a:cs typeface="Comic Sans MS"/>
              </a:rPr>
              <a:t> </a:t>
            </a:r>
            <a:r>
              <a:rPr sz="2000" dirty="0" err="1" smtClean="0">
                <a:latin typeface="Comic Sans MS"/>
                <a:cs typeface="Comic Sans MS"/>
              </a:rPr>
              <a:t>Davranış</a:t>
            </a:r>
            <a:r>
              <a:rPr sz="2000" spc="-200" dirty="0" smtClean="0">
                <a:latin typeface="Comic Sans MS"/>
                <a:cs typeface="Comic Sans MS"/>
              </a:rPr>
              <a:t> </a:t>
            </a:r>
            <a:r>
              <a:rPr sz="2000" dirty="0" err="1" smtClean="0">
                <a:latin typeface="Comic Sans MS"/>
                <a:cs typeface="Comic Sans MS"/>
              </a:rPr>
              <a:t>Öncesi</a:t>
            </a:r>
            <a:r>
              <a:rPr sz="2000" dirty="0" smtClean="0">
                <a:latin typeface="Comic Sans MS"/>
                <a:cs typeface="Comic Sans MS"/>
              </a:rPr>
              <a:t>-  </a:t>
            </a:r>
            <a:r>
              <a:rPr sz="2000" dirty="0" err="1" smtClean="0">
                <a:latin typeface="Comic Sans MS"/>
                <a:cs typeface="Comic Sans MS"/>
              </a:rPr>
              <a:t>Davranış-Davranış</a:t>
            </a:r>
            <a:r>
              <a:rPr sz="2000" dirty="0" smtClean="0">
                <a:latin typeface="Comic Sans MS"/>
                <a:cs typeface="Comic Sans MS"/>
              </a:rPr>
              <a:t> </a:t>
            </a:r>
            <a:r>
              <a:rPr sz="2000" dirty="0" err="1" smtClean="0">
                <a:latin typeface="Comic Sans MS"/>
                <a:cs typeface="Comic Sans MS"/>
              </a:rPr>
              <a:t>Sonrası</a:t>
            </a:r>
            <a:r>
              <a:rPr sz="2000" dirty="0" smtClean="0">
                <a:latin typeface="Comic Sans MS"/>
                <a:cs typeface="Comic Sans MS"/>
              </a:rPr>
              <a:t> </a:t>
            </a:r>
            <a:r>
              <a:rPr sz="2000" dirty="0" err="1" smtClean="0">
                <a:latin typeface="Comic Sans MS"/>
                <a:cs typeface="Comic Sans MS"/>
              </a:rPr>
              <a:t>gelişenleri</a:t>
            </a:r>
            <a:r>
              <a:rPr sz="2000" dirty="0" smtClean="0">
                <a:latin typeface="Comic Sans MS"/>
                <a:cs typeface="Comic Sans MS"/>
              </a:rPr>
              <a:t> </a:t>
            </a:r>
            <a:r>
              <a:rPr sz="2000" dirty="0" err="1" smtClean="0">
                <a:latin typeface="Comic Sans MS"/>
                <a:cs typeface="Comic Sans MS"/>
              </a:rPr>
              <a:t>kontrol</a:t>
            </a:r>
            <a:r>
              <a:rPr sz="2000" dirty="0" smtClean="0">
                <a:latin typeface="Comic Sans MS"/>
                <a:cs typeface="Comic Sans MS"/>
              </a:rPr>
              <a:t> </a:t>
            </a:r>
            <a:r>
              <a:rPr sz="2000" dirty="0" err="1" smtClean="0">
                <a:latin typeface="Comic Sans MS"/>
                <a:cs typeface="Comic Sans MS"/>
              </a:rPr>
              <a:t>edin</a:t>
            </a:r>
            <a:r>
              <a:rPr sz="2000" dirty="0" smtClean="0">
                <a:latin typeface="Comic Sans MS"/>
                <a:cs typeface="Comic Sans MS"/>
              </a:rPr>
              <a:t> </a:t>
            </a:r>
            <a:r>
              <a:rPr sz="2000" dirty="0" err="1" smtClean="0">
                <a:latin typeface="Comic Sans MS"/>
                <a:cs typeface="Comic Sans MS"/>
              </a:rPr>
              <a:t>ve</a:t>
            </a:r>
            <a:r>
              <a:rPr sz="2000" dirty="0" smtClean="0">
                <a:latin typeface="Comic Sans MS"/>
                <a:cs typeface="Comic Sans MS"/>
              </a:rPr>
              <a:t> </a:t>
            </a:r>
            <a:r>
              <a:rPr sz="2000" dirty="0" err="1" smtClean="0">
                <a:latin typeface="Comic Sans MS"/>
                <a:cs typeface="Comic Sans MS"/>
              </a:rPr>
              <a:t>önlem</a:t>
            </a:r>
            <a:r>
              <a:rPr sz="2000" spc="-200" dirty="0" smtClean="0">
                <a:latin typeface="Comic Sans MS"/>
                <a:cs typeface="Comic Sans MS"/>
              </a:rPr>
              <a:t> </a:t>
            </a:r>
            <a:r>
              <a:rPr sz="2000" dirty="0" err="1" smtClean="0">
                <a:latin typeface="Comic Sans MS"/>
                <a:cs typeface="Comic Sans MS"/>
              </a:rPr>
              <a:t>alın</a:t>
            </a:r>
            <a:r>
              <a:rPr sz="2000" dirty="0" smtClean="0">
                <a:latin typeface="Comic Sans MS"/>
                <a:cs typeface="Comic Sans MS"/>
              </a:rPr>
              <a:t>.</a:t>
            </a:r>
            <a:endParaRPr sz="2000" dirty="0">
              <a:latin typeface="Comic Sans MS"/>
              <a:cs typeface="Comic Sans MS"/>
            </a:endParaRPr>
          </a:p>
          <a:p>
            <a:pPr marL="330835" indent="-318135">
              <a:lnSpc>
                <a:spcPct val="100000"/>
              </a:lnSpc>
              <a:spcBef>
                <a:spcPts val="350"/>
              </a:spcBef>
              <a:buClr>
                <a:srgbClr val="92D050"/>
              </a:buClr>
              <a:buSzPct val="92857"/>
              <a:buFont typeface="Wingdings 2"/>
              <a:buChar char=""/>
              <a:tabLst>
                <a:tab pos="330835" algn="l"/>
                <a:tab pos="331470" algn="l"/>
              </a:tabLst>
            </a:pPr>
            <a:r>
              <a:rPr sz="2000" dirty="0">
                <a:latin typeface="Comic Sans MS"/>
                <a:cs typeface="Comic Sans MS"/>
              </a:rPr>
              <a:t>Planlı </a:t>
            </a:r>
            <a:r>
              <a:rPr sz="2000" spc="-5" dirty="0">
                <a:latin typeface="Comic Sans MS"/>
                <a:cs typeface="Comic Sans MS"/>
              </a:rPr>
              <a:t>bir </a:t>
            </a:r>
            <a:r>
              <a:rPr sz="2000" dirty="0">
                <a:latin typeface="Comic Sans MS"/>
                <a:cs typeface="Comic Sans MS"/>
              </a:rPr>
              <a:t>gün, problemlerin ortaya çıkmasını ve kurallaşmasını</a:t>
            </a:r>
            <a:r>
              <a:rPr sz="2000" spc="-200" dirty="0">
                <a:latin typeface="Comic Sans MS"/>
                <a:cs typeface="Comic Sans MS"/>
              </a:rPr>
              <a:t> </a:t>
            </a:r>
            <a:r>
              <a:rPr sz="2000" dirty="0">
                <a:latin typeface="Comic Sans MS"/>
                <a:cs typeface="Comic Sans MS"/>
              </a:rPr>
              <a:t>önler.</a:t>
            </a:r>
          </a:p>
          <a:p>
            <a:pPr marL="286385" marR="930910" indent="-273685">
              <a:lnSpc>
                <a:spcPct val="100000"/>
              </a:lnSpc>
              <a:spcBef>
                <a:spcPts val="325"/>
              </a:spcBef>
              <a:buClr>
                <a:srgbClr val="92D050"/>
              </a:buClr>
              <a:buSzPct val="92857"/>
              <a:buFont typeface="Wingdings 2"/>
              <a:buChar char=""/>
              <a:tabLst>
                <a:tab pos="286385" algn="l"/>
                <a:tab pos="287020" algn="l"/>
              </a:tabLst>
            </a:pPr>
            <a:r>
              <a:rPr sz="2000" dirty="0">
                <a:latin typeface="Comic Sans MS"/>
                <a:cs typeface="Comic Sans MS"/>
              </a:rPr>
              <a:t>Çocuğu, planlanmış ve belirlenmiş etkinliklere yönlendirmek, çoğu</a:t>
            </a:r>
            <a:r>
              <a:rPr sz="2000" spc="-215" dirty="0">
                <a:latin typeface="Comic Sans MS"/>
                <a:cs typeface="Comic Sans MS"/>
              </a:rPr>
              <a:t> </a:t>
            </a:r>
            <a:r>
              <a:rPr sz="2000" dirty="0">
                <a:latin typeface="Comic Sans MS"/>
                <a:cs typeface="Comic Sans MS"/>
              </a:rPr>
              <a:t>kez  problemlerini (bağırmak gibi…vs) sona</a:t>
            </a:r>
            <a:r>
              <a:rPr sz="2000" spc="-185" dirty="0">
                <a:latin typeface="Comic Sans MS"/>
                <a:cs typeface="Comic Sans MS"/>
              </a:rPr>
              <a:t> </a:t>
            </a:r>
            <a:r>
              <a:rPr sz="2000" dirty="0" err="1">
                <a:latin typeface="Comic Sans MS"/>
                <a:cs typeface="Comic Sans MS"/>
              </a:rPr>
              <a:t>erdirebilir</a:t>
            </a:r>
            <a:r>
              <a:rPr sz="2000" dirty="0" smtClean="0">
                <a:latin typeface="Comic Sans MS"/>
                <a:cs typeface="Comic Sans MS"/>
              </a:rPr>
              <a:t>.</a:t>
            </a:r>
            <a:endParaRPr lang="tr-TR" sz="2000" dirty="0" smtClean="0">
              <a:latin typeface="Comic Sans MS"/>
              <a:cs typeface="Comic Sans MS"/>
            </a:endParaRPr>
          </a:p>
          <a:p>
            <a:pPr marL="286385" marR="930910" indent="-273685">
              <a:lnSpc>
                <a:spcPct val="100000"/>
              </a:lnSpc>
              <a:spcBef>
                <a:spcPts val="325"/>
              </a:spcBef>
              <a:buClr>
                <a:srgbClr val="92D050"/>
              </a:buClr>
              <a:buSzPct val="92857"/>
              <a:buFont typeface="Wingdings 2"/>
              <a:buChar char=""/>
              <a:tabLst>
                <a:tab pos="286385" algn="l"/>
                <a:tab pos="287020" algn="l"/>
              </a:tabLst>
            </a:pPr>
            <a:endParaRPr lang="tr-TR" sz="2000" dirty="0" smtClean="0">
              <a:latin typeface="Comic Sans MS"/>
              <a:cs typeface="Comic Sans MS"/>
            </a:endParaRPr>
          </a:p>
          <a:p>
            <a:pPr marL="286385" marR="930910" indent="-273685">
              <a:lnSpc>
                <a:spcPct val="100000"/>
              </a:lnSpc>
              <a:spcBef>
                <a:spcPts val="325"/>
              </a:spcBef>
              <a:buClr>
                <a:srgbClr val="92D050"/>
              </a:buClr>
              <a:buSzPct val="92857"/>
              <a:buFont typeface="Wingdings 2"/>
              <a:buChar char=""/>
              <a:tabLst>
                <a:tab pos="286385" algn="l"/>
                <a:tab pos="287020" algn="l"/>
              </a:tabLst>
            </a:pPr>
            <a:r>
              <a:rPr lang="tr-TR" sz="2000" dirty="0" smtClean="0">
                <a:latin typeface="Comic Sans MS"/>
                <a:cs typeface="Comic Sans MS"/>
              </a:rPr>
              <a:t>Çocuğun uygun davranışlar gösterdiği zamanı yakalayın.</a:t>
            </a:r>
          </a:p>
          <a:p>
            <a:pPr marL="286385" marR="930910" indent="-273685">
              <a:lnSpc>
                <a:spcPct val="100000"/>
              </a:lnSpc>
              <a:spcBef>
                <a:spcPts val="325"/>
              </a:spcBef>
              <a:buClr>
                <a:srgbClr val="92D050"/>
              </a:buClr>
              <a:buSzPct val="92857"/>
              <a:buFont typeface="Wingdings 2"/>
              <a:buChar char=""/>
              <a:tabLst>
                <a:tab pos="286385" algn="l"/>
                <a:tab pos="287020" algn="l"/>
              </a:tabLst>
            </a:pPr>
            <a:endParaRPr lang="tr-TR" sz="2000" dirty="0" smtClean="0">
              <a:latin typeface="Comic Sans MS"/>
              <a:cs typeface="Comic Sans MS"/>
            </a:endParaRPr>
          </a:p>
          <a:p>
            <a:pPr marL="286385" marR="930910" indent="-273685">
              <a:lnSpc>
                <a:spcPct val="100000"/>
              </a:lnSpc>
              <a:spcBef>
                <a:spcPts val="325"/>
              </a:spcBef>
              <a:buClr>
                <a:srgbClr val="92D050"/>
              </a:buClr>
              <a:buSzPct val="92857"/>
              <a:buFont typeface="Wingdings 2"/>
              <a:buChar char=""/>
              <a:tabLst>
                <a:tab pos="286385" algn="l"/>
                <a:tab pos="287020" algn="l"/>
              </a:tabLst>
            </a:pPr>
            <a:endParaRPr lang="tr-TR" sz="1400" dirty="0" smtClean="0">
              <a:latin typeface="Comic Sans MS"/>
              <a:cs typeface="Comic Sans MS"/>
            </a:endParaRPr>
          </a:p>
          <a:p>
            <a:pPr marL="286385" marR="930910" indent="-273685">
              <a:lnSpc>
                <a:spcPct val="100000"/>
              </a:lnSpc>
              <a:spcBef>
                <a:spcPts val="325"/>
              </a:spcBef>
              <a:buClr>
                <a:srgbClr val="92D050"/>
              </a:buClr>
              <a:buSzPct val="92857"/>
              <a:buFont typeface="Wingdings 2"/>
              <a:buChar char=""/>
              <a:tabLst>
                <a:tab pos="286385" algn="l"/>
                <a:tab pos="287020" algn="l"/>
              </a:tabLst>
            </a:pPr>
            <a:endParaRPr lang="tr-TR" sz="1400" dirty="0" smtClean="0">
              <a:latin typeface="Comic Sans MS"/>
              <a:cs typeface="Comic Sans MS"/>
            </a:endParaRPr>
          </a:p>
          <a:p>
            <a:pPr marL="286385" marR="930910" indent="-273685">
              <a:lnSpc>
                <a:spcPct val="100000"/>
              </a:lnSpc>
              <a:spcBef>
                <a:spcPts val="325"/>
              </a:spcBef>
              <a:buClr>
                <a:srgbClr val="92D050"/>
              </a:buClr>
              <a:buSzPct val="92857"/>
              <a:buFont typeface="Wingdings 2"/>
              <a:buChar char=""/>
              <a:tabLst>
                <a:tab pos="286385" algn="l"/>
                <a:tab pos="287020" algn="l"/>
              </a:tabLst>
            </a:pPr>
            <a:endParaRPr sz="1400" dirty="0">
              <a:latin typeface="Comic Sans MS"/>
              <a:cs typeface="Comic Sans MS"/>
            </a:endParaRPr>
          </a:p>
        </p:txBody>
      </p:sp>
      <p:sp>
        <p:nvSpPr>
          <p:cNvPr id="5" name="object 5"/>
          <p:cNvSpPr/>
          <p:nvPr/>
        </p:nvSpPr>
        <p:spPr>
          <a:xfrm>
            <a:off x="7696200" y="5709789"/>
            <a:ext cx="1185605" cy="11482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4648200"/>
            <a:ext cx="7772400" cy="822960"/>
          </a:xfrm>
        </p:spPr>
        <p:txBody>
          <a:bodyPr/>
          <a:lstStyle/>
          <a:p>
            <a:endParaRPr lang="tr-TR" dirty="0"/>
          </a:p>
        </p:txBody>
      </p:sp>
      <p:sp>
        <p:nvSpPr>
          <p:cNvPr id="3" name="2 İçerik Yer Tutucusu"/>
          <p:cNvSpPr>
            <a:spLocks noGrp="1"/>
          </p:cNvSpPr>
          <p:nvPr>
            <p:ph idx="4294967295"/>
          </p:nvPr>
        </p:nvSpPr>
        <p:spPr>
          <a:xfrm>
            <a:off x="0" y="0"/>
            <a:ext cx="9144000" cy="4001095"/>
          </a:xfrm>
          <a:prstGeom prst="rect">
            <a:avLst/>
          </a:prstGeom>
        </p:spPr>
        <p:txBody>
          <a:bodyPr/>
          <a:lstStyle/>
          <a:p>
            <a:pPr algn="ctr"/>
            <a:r>
              <a:rPr lang="tr-TR" sz="4400" dirty="0" smtClean="0">
                <a:solidFill>
                  <a:srgbClr val="FF0000"/>
                </a:solidFill>
              </a:rPr>
              <a:t>Çocuğunuzu</a:t>
            </a:r>
            <a:r>
              <a:rPr lang="tr-TR" sz="4400" spc="-100" dirty="0" smtClean="0">
                <a:solidFill>
                  <a:srgbClr val="FF0000"/>
                </a:solidFill>
              </a:rPr>
              <a:t> </a:t>
            </a:r>
            <a:r>
              <a:rPr lang="tr-TR" sz="4400" dirty="0" smtClean="0">
                <a:solidFill>
                  <a:srgbClr val="FF0000"/>
                </a:solidFill>
              </a:rPr>
              <a:t>kıyaslamayın</a:t>
            </a:r>
            <a:endParaRPr lang="tr-TR" dirty="0" smtClean="0"/>
          </a:p>
          <a:p>
            <a:r>
              <a:rPr lang="tr-TR" spc="-5" dirty="0" smtClean="0"/>
              <a:t>Eğer, otizmli çocuğunuzun gelişimini normal gelişim  gösteren çocuklarla kıyaslarsanız, çocuğunuzdaki  gelişimin daha farklı olduğunu</a:t>
            </a:r>
            <a:r>
              <a:rPr lang="tr-TR" spc="45" dirty="0" smtClean="0"/>
              <a:t> </a:t>
            </a:r>
            <a:r>
              <a:rPr lang="tr-TR" spc="-5" dirty="0" smtClean="0"/>
              <a:t>görürsünüz</a:t>
            </a:r>
            <a:endParaRPr lang="tr-TR" dirty="0" smtClean="0"/>
          </a:p>
          <a:p>
            <a:r>
              <a:rPr lang="tr-TR" dirty="0" smtClean="0"/>
              <a:t>Aileler çocuklarına baktıklarında </a:t>
            </a:r>
            <a:r>
              <a:rPr lang="tr-TR" dirty="0" smtClean="0">
                <a:solidFill>
                  <a:srgbClr val="FF0000"/>
                </a:solidFill>
              </a:rPr>
              <a:t>önce çocuklarını sonra otizmi </a:t>
            </a:r>
            <a:r>
              <a:rPr lang="tr-TR" dirty="0" smtClean="0"/>
              <a:t>görmeli çünkü bu sayede çocuklarına daha faydalı olabileceklerdir. Eğer aile çocuğuna baktığı zaman sadece farklılıklarını ya da otizmini görürse bu hem aile için hem de çocuk için çok yıpratıcı olmaktadır. Aileler çocuklarına inanmalıdır. </a:t>
            </a:r>
            <a:endParaRPr lang="tr-TR" dirty="0"/>
          </a:p>
        </p:txBody>
      </p:sp>
      <p:pic>
        <p:nvPicPr>
          <p:cNvPr id="4" name="3 Resim" descr="images (1).jpg"/>
          <p:cNvPicPr>
            <a:picLocks noChangeAspect="1"/>
          </p:cNvPicPr>
          <p:nvPr/>
        </p:nvPicPr>
        <p:blipFill>
          <a:blip r:embed="rId2" cstate="print"/>
          <a:stretch>
            <a:fillRect/>
          </a:stretch>
        </p:blipFill>
        <p:spPr>
          <a:xfrm>
            <a:off x="0" y="4191000"/>
            <a:ext cx="9144000" cy="2667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590" y="457200"/>
            <a:ext cx="9145590" cy="901826"/>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57200" y="1"/>
            <a:ext cx="8255000" cy="984884"/>
          </a:xfrm>
          <a:prstGeom prst="rect">
            <a:avLst/>
          </a:prstGeom>
        </p:spPr>
        <p:txBody>
          <a:bodyPr vert="horz" wrap="square" lIns="0" tIns="487679" rIns="0" bIns="0" rtlCol="0">
            <a:spAutoFit/>
          </a:bodyPr>
          <a:lstStyle/>
          <a:p>
            <a:pPr marL="12700">
              <a:lnSpc>
                <a:spcPct val="100000"/>
              </a:lnSpc>
            </a:pPr>
            <a:r>
              <a:rPr sz="3200" spc="-5" dirty="0" err="1" smtClean="0"/>
              <a:t>Stresten</a:t>
            </a:r>
            <a:r>
              <a:rPr sz="3200" spc="-5" dirty="0" smtClean="0"/>
              <a:t> </a:t>
            </a:r>
            <a:r>
              <a:rPr sz="3200" spc="-5" dirty="0"/>
              <a:t>uzak</a:t>
            </a:r>
            <a:r>
              <a:rPr sz="3200" spc="-60" dirty="0"/>
              <a:t> </a:t>
            </a:r>
            <a:r>
              <a:rPr sz="3200" dirty="0"/>
              <a:t>tutun</a:t>
            </a:r>
          </a:p>
        </p:txBody>
      </p:sp>
      <p:sp>
        <p:nvSpPr>
          <p:cNvPr id="8" name="object 8"/>
          <p:cNvSpPr txBox="1">
            <a:spLocks noGrp="1"/>
          </p:cNvSpPr>
          <p:nvPr>
            <p:ph type="body" idx="1"/>
          </p:nvPr>
        </p:nvSpPr>
        <p:spPr>
          <a:xfrm>
            <a:off x="0" y="914400"/>
            <a:ext cx="9144000" cy="3705630"/>
          </a:xfrm>
          <a:prstGeom prst="rect">
            <a:avLst/>
          </a:prstGeom>
        </p:spPr>
        <p:txBody>
          <a:bodyPr vert="horz" wrap="square" lIns="0" tIns="0" rIns="0" bIns="0" rtlCol="0">
            <a:spAutoFit/>
          </a:bodyPr>
          <a:lstStyle/>
          <a:p>
            <a:pPr marL="12700">
              <a:lnSpc>
                <a:spcPts val="2595"/>
              </a:lnSpc>
            </a:pPr>
            <a:r>
              <a:rPr sz="2250" spc="25" dirty="0">
                <a:solidFill>
                  <a:srgbClr val="0AD0D9"/>
                </a:solidFill>
                <a:latin typeface="Wingdings"/>
                <a:cs typeface="Wingdings"/>
              </a:rPr>
              <a:t></a:t>
            </a:r>
            <a:r>
              <a:rPr spc="25" dirty="0"/>
              <a:t>Küçük </a:t>
            </a:r>
            <a:r>
              <a:rPr spc="-5" dirty="0"/>
              <a:t>yaştaki otistik </a:t>
            </a:r>
            <a:r>
              <a:rPr dirty="0"/>
              <a:t>çocuklar </a:t>
            </a:r>
            <a:r>
              <a:rPr spc="-5" dirty="0"/>
              <a:t>stresten aşırı</a:t>
            </a:r>
            <a:r>
              <a:rPr spc="-50" dirty="0"/>
              <a:t> </a:t>
            </a:r>
            <a:r>
              <a:rPr dirty="0"/>
              <a:t>derecede</a:t>
            </a:r>
            <a:endParaRPr sz="2250" dirty="0">
              <a:latin typeface="Wingdings"/>
              <a:cs typeface="Wingdings"/>
            </a:endParaRPr>
          </a:p>
          <a:p>
            <a:pPr marL="286385">
              <a:lnSpc>
                <a:spcPts val="2595"/>
              </a:lnSpc>
            </a:pPr>
            <a:r>
              <a:rPr spc="-5" dirty="0" err="1"/>
              <a:t>etkilenir</a:t>
            </a:r>
            <a:r>
              <a:rPr spc="-5" dirty="0" smtClean="0"/>
              <a:t>.</a:t>
            </a:r>
            <a:endParaRPr sz="2250" dirty="0">
              <a:latin typeface="Wingdings"/>
              <a:cs typeface="Wingdings"/>
            </a:endParaRPr>
          </a:p>
          <a:p>
            <a:pPr marL="286385" marR="363855" indent="-274320">
              <a:lnSpc>
                <a:spcPts val="2300"/>
              </a:lnSpc>
              <a:spcBef>
                <a:spcPts val="560"/>
              </a:spcBef>
            </a:pPr>
            <a:r>
              <a:rPr sz="2250" spc="35" dirty="0">
                <a:solidFill>
                  <a:srgbClr val="0AD0D9"/>
                </a:solidFill>
                <a:latin typeface="Wingdings"/>
                <a:cs typeface="Wingdings"/>
              </a:rPr>
              <a:t></a:t>
            </a:r>
            <a:r>
              <a:rPr spc="35" dirty="0"/>
              <a:t>Çok </a:t>
            </a:r>
            <a:r>
              <a:rPr dirty="0"/>
              <a:t>gürültülü, çok </a:t>
            </a:r>
            <a:r>
              <a:rPr spc="-5" dirty="0"/>
              <a:t>telaşlı, bilinmeyen </a:t>
            </a:r>
            <a:r>
              <a:rPr dirty="0"/>
              <a:t>ya </a:t>
            </a:r>
            <a:r>
              <a:rPr spc="-5" dirty="0" err="1"/>
              <a:t>da</a:t>
            </a:r>
            <a:r>
              <a:rPr spc="-5" dirty="0"/>
              <a:t> </a:t>
            </a:r>
            <a:r>
              <a:rPr spc="-5" dirty="0" err="1" smtClean="0"/>
              <a:t>karmaşık</a:t>
            </a:r>
            <a:r>
              <a:rPr lang="tr-TR" spc="-5" dirty="0" smtClean="0"/>
              <a:t> </a:t>
            </a:r>
            <a:r>
              <a:rPr spc="-5" dirty="0" err="1" smtClean="0"/>
              <a:t>durumlarda</a:t>
            </a:r>
            <a:r>
              <a:rPr spc="-5" dirty="0"/>
              <a:t>,</a:t>
            </a:r>
            <a:endParaRPr sz="2250" dirty="0">
              <a:latin typeface="Wingdings"/>
              <a:cs typeface="Wingdings"/>
            </a:endParaRPr>
          </a:p>
          <a:p>
            <a:pPr marL="12700">
              <a:lnSpc>
                <a:spcPct val="100000"/>
              </a:lnSpc>
              <a:spcBef>
                <a:spcPts val="20"/>
              </a:spcBef>
            </a:pPr>
            <a:r>
              <a:rPr sz="2250" spc="15" dirty="0">
                <a:solidFill>
                  <a:srgbClr val="0AD0D9"/>
                </a:solidFill>
                <a:latin typeface="Wingdings"/>
                <a:cs typeface="Wingdings"/>
              </a:rPr>
              <a:t></a:t>
            </a:r>
            <a:r>
              <a:rPr spc="15" dirty="0"/>
              <a:t>Çocuğunuz </a:t>
            </a:r>
            <a:r>
              <a:rPr spc="-5" dirty="0"/>
              <a:t>baskı</a:t>
            </a:r>
            <a:r>
              <a:rPr spc="-70" dirty="0"/>
              <a:t> </a:t>
            </a:r>
            <a:r>
              <a:rPr spc="-5" dirty="0"/>
              <a:t>altındaysa,</a:t>
            </a:r>
            <a:endParaRPr sz="2250" dirty="0">
              <a:latin typeface="Wingdings"/>
              <a:cs typeface="Wingdings"/>
            </a:endParaRPr>
          </a:p>
          <a:p>
            <a:pPr marL="286385" marR="1805305" indent="-274320">
              <a:lnSpc>
                <a:spcPct val="80000"/>
              </a:lnSpc>
              <a:spcBef>
                <a:spcPts val="575"/>
              </a:spcBef>
            </a:pPr>
            <a:r>
              <a:rPr sz="2250" spc="20" dirty="0">
                <a:solidFill>
                  <a:srgbClr val="0AD0D9"/>
                </a:solidFill>
                <a:latin typeface="Wingdings"/>
                <a:cs typeface="Wingdings"/>
              </a:rPr>
              <a:t></a:t>
            </a:r>
            <a:r>
              <a:rPr spc="20" dirty="0"/>
              <a:t>Akraba </a:t>
            </a:r>
            <a:r>
              <a:rPr spc="-5" dirty="0"/>
              <a:t>ve tanıdıklardan kaynaklanan </a:t>
            </a:r>
            <a:r>
              <a:rPr dirty="0"/>
              <a:t>kafa  </a:t>
            </a:r>
            <a:r>
              <a:rPr spc="-5" dirty="0"/>
              <a:t>karışıklıklarında,</a:t>
            </a:r>
            <a:endParaRPr sz="2250" dirty="0">
              <a:latin typeface="Wingdings"/>
              <a:cs typeface="Wingdings"/>
            </a:endParaRPr>
          </a:p>
          <a:p>
            <a:pPr marL="12700">
              <a:lnSpc>
                <a:spcPts val="2590"/>
              </a:lnSpc>
            </a:pPr>
            <a:r>
              <a:rPr sz="2250" spc="15" dirty="0">
                <a:solidFill>
                  <a:srgbClr val="0AD0D9"/>
                </a:solidFill>
                <a:latin typeface="Wingdings"/>
                <a:cs typeface="Wingdings"/>
              </a:rPr>
              <a:t></a:t>
            </a:r>
            <a:r>
              <a:rPr spc="15" dirty="0"/>
              <a:t>Çocuğun </a:t>
            </a:r>
            <a:r>
              <a:rPr dirty="0"/>
              <a:t>yemek, uyku, </a:t>
            </a:r>
            <a:r>
              <a:rPr spc="-5" dirty="0"/>
              <a:t>dinlenme..vb. temel</a:t>
            </a:r>
            <a:r>
              <a:rPr spc="-10" dirty="0"/>
              <a:t> </a:t>
            </a:r>
            <a:r>
              <a:rPr dirty="0"/>
              <a:t>ihtiyaçlarına</a:t>
            </a:r>
            <a:endParaRPr sz="2250" dirty="0">
              <a:latin typeface="Wingdings"/>
              <a:cs typeface="Wingdings"/>
            </a:endParaRPr>
          </a:p>
          <a:p>
            <a:pPr marL="286385">
              <a:lnSpc>
                <a:spcPts val="2590"/>
              </a:lnSpc>
            </a:pPr>
            <a:r>
              <a:rPr spc="-5" dirty="0"/>
              <a:t>dikkat </a:t>
            </a:r>
            <a:r>
              <a:rPr dirty="0"/>
              <a:t>edilmediği</a:t>
            </a:r>
            <a:r>
              <a:rPr spc="-40" dirty="0"/>
              <a:t> </a:t>
            </a:r>
            <a:r>
              <a:rPr spc="-5" dirty="0"/>
              <a:t>durumlarda,</a:t>
            </a:r>
          </a:p>
          <a:p>
            <a:pPr marL="286385" marR="443865" indent="-274320">
              <a:lnSpc>
                <a:spcPct val="80000"/>
              </a:lnSpc>
              <a:spcBef>
                <a:spcPts val="580"/>
              </a:spcBef>
            </a:pPr>
            <a:r>
              <a:rPr sz="2250" spc="10" dirty="0">
                <a:solidFill>
                  <a:srgbClr val="0AD0D9"/>
                </a:solidFill>
                <a:latin typeface="Wingdings"/>
                <a:cs typeface="Wingdings"/>
              </a:rPr>
              <a:t></a:t>
            </a:r>
            <a:r>
              <a:rPr spc="10" dirty="0"/>
              <a:t>Çalışmalarda </a:t>
            </a:r>
            <a:r>
              <a:rPr spc="-5" dirty="0"/>
              <a:t>bitiş zamanına dikkat </a:t>
            </a:r>
            <a:r>
              <a:rPr dirty="0"/>
              <a:t>edilmezse</a:t>
            </a:r>
            <a:r>
              <a:rPr spc="-40" dirty="0"/>
              <a:t> </a:t>
            </a:r>
            <a:r>
              <a:rPr dirty="0"/>
              <a:t>çocuk  </a:t>
            </a:r>
            <a:r>
              <a:rPr spc="-5" dirty="0"/>
              <a:t>stres</a:t>
            </a:r>
            <a:r>
              <a:rPr spc="-85" dirty="0"/>
              <a:t> </a:t>
            </a:r>
            <a:r>
              <a:rPr spc="-5" dirty="0"/>
              <a:t>yaşabilir.</a:t>
            </a:r>
            <a:endParaRPr sz="2250" dirty="0">
              <a:latin typeface="Wingdings"/>
              <a:cs typeface="Wingdings"/>
            </a:endParaRPr>
          </a:p>
        </p:txBody>
      </p:sp>
      <p:pic>
        <p:nvPicPr>
          <p:cNvPr id="6146" name="Picture 2" descr="OTİZM stres ile ilgili görsel sonucu"/>
          <p:cNvPicPr>
            <a:picLocks noChangeAspect="1" noChangeArrowheads="1"/>
          </p:cNvPicPr>
          <p:nvPr/>
        </p:nvPicPr>
        <p:blipFill>
          <a:blip r:embed="rId7" cstate="print"/>
          <a:srcRect/>
          <a:stretch>
            <a:fillRect/>
          </a:stretch>
        </p:blipFill>
        <p:spPr bwMode="auto">
          <a:xfrm>
            <a:off x="0" y="4953000"/>
            <a:ext cx="4724400" cy="1905000"/>
          </a:xfrm>
          <a:prstGeom prst="rect">
            <a:avLst/>
          </a:prstGeom>
          <a:noFill/>
        </p:spPr>
      </p:pic>
      <p:pic>
        <p:nvPicPr>
          <p:cNvPr id="6148" name="Picture 4" descr="http://t2.gstatic.com/images?q=tbn:ANd9GcQUDvCArx9zacPp05bp3j6zsapmJ8cX2NLxAigeZsdTtLbxB-lB"/>
          <p:cNvPicPr>
            <a:picLocks noChangeAspect="1" noChangeArrowheads="1"/>
          </p:cNvPicPr>
          <p:nvPr/>
        </p:nvPicPr>
        <p:blipFill>
          <a:blip r:embed="rId8" cstate="print"/>
          <a:srcRect/>
          <a:stretch>
            <a:fillRect/>
          </a:stretch>
        </p:blipFill>
        <p:spPr bwMode="auto">
          <a:xfrm>
            <a:off x="4724400" y="4953000"/>
            <a:ext cx="4419600" cy="1905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
            <a:ext cx="8272780" cy="984885"/>
          </a:xfrm>
          <a:prstGeom prst="rect">
            <a:avLst/>
          </a:prstGeom>
        </p:spPr>
        <p:txBody>
          <a:bodyPr vert="horz" wrap="square" lIns="0" tIns="0" rIns="0" bIns="0" rtlCol="0">
            <a:spAutoFit/>
          </a:bodyPr>
          <a:lstStyle/>
          <a:p>
            <a:pPr marL="12700" marR="5080">
              <a:lnSpc>
                <a:spcPct val="100000"/>
              </a:lnSpc>
            </a:pPr>
            <a:r>
              <a:rPr sz="3200" spc="-5" dirty="0" err="1" smtClean="0"/>
              <a:t>Empati</a:t>
            </a:r>
            <a:r>
              <a:rPr sz="3200" spc="-5" dirty="0" smtClean="0"/>
              <a:t> </a:t>
            </a:r>
            <a:r>
              <a:rPr sz="3200" spc="-5" dirty="0"/>
              <a:t>kurun (ben </a:t>
            </a:r>
            <a:r>
              <a:rPr sz="3200" dirty="0"/>
              <a:t>onun yerinde </a:t>
            </a:r>
            <a:r>
              <a:rPr sz="3200" spc="-5" dirty="0"/>
              <a:t>olsam  ne</a:t>
            </a:r>
            <a:r>
              <a:rPr sz="3200" spc="-80" dirty="0"/>
              <a:t> </a:t>
            </a:r>
            <a:r>
              <a:rPr sz="3200" spc="-5" dirty="0"/>
              <a:t>hissederim?)</a:t>
            </a:r>
            <a:endParaRPr sz="3200" dirty="0"/>
          </a:p>
        </p:txBody>
      </p:sp>
      <p:sp>
        <p:nvSpPr>
          <p:cNvPr id="3" name="object 3"/>
          <p:cNvSpPr txBox="1"/>
          <p:nvPr/>
        </p:nvSpPr>
        <p:spPr>
          <a:xfrm>
            <a:off x="0" y="914400"/>
            <a:ext cx="9144000" cy="2077492"/>
          </a:xfrm>
          <a:prstGeom prst="rect">
            <a:avLst/>
          </a:prstGeom>
        </p:spPr>
        <p:txBody>
          <a:bodyPr vert="horz" wrap="square" lIns="0" tIns="0" rIns="0" bIns="0" rtlCol="0">
            <a:spAutoFit/>
          </a:bodyPr>
          <a:lstStyle/>
          <a:p>
            <a:pPr marL="299085" marR="5080" indent="-286385">
              <a:lnSpc>
                <a:spcPct val="100000"/>
              </a:lnSpc>
              <a:buClr>
                <a:srgbClr val="0AD0D9"/>
              </a:buClr>
              <a:buSzPct val="94230"/>
              <a:buFont typeface="Courier New"/>
              <a:buChar char="o"/>
              <a:tabLst>
                <a:tab pos="299720" algn="l"/>
              </a:tabLst>
            </a:pPr>
            <a:r>
              <a:rPr sz="2600" dirty="0">
                <a:latin typeface="Comic Sans MS"/>
                <a:cs typeface="Comic Sans MS"/>
              </a:rPr>
              <a:t>Çocuğunuzun yanında onun hakkında  konuşmaktan sakının. Davranışlarına</a:t>
            </a:r>
            <a:r>
              <a:rPr sz="2600" spc="-195" dirty="0">
                <a:latin typeface="Comic Sans MS"/>
                <a:cs typeface="Comic Sans MS"/>
              </a:rPr>
              <a:t> </a:t>
            </a:r>
            <a:r>
              <a:rPr sz="2600" dirty="0">
                <a:latin typeface="Comic Sans MS"/>
                <a:cs typeface="Comic Sans MS"/>
              </a:rPr>
              <a:t>yönelik  yapacağınız olumsuz konuşmalar onu  huzursuzlaştırır.</a:t>
            </a:r>
          </a:p>
          <a:p>
            <a:pPr marL="299085" marR="1514475" indent="-286385">
              <a:lnSpc>
                <a:spcPct val="100000"/>
              </a:lnSpc>
              <a:spcBef>
                <a:spcPts val="625"/>
              </a:spcBef>
              <a:buClr>
                <a:srgbClr val="0AD0D9"/>
              </a:buClr>
              <a:buSzPct val="94230"/>
              <a:buFont typeface="Courier New"/>
              <a:buChar char="o"/>
              <a:tabLst>
                <a:tab pos="299720" algn="l"/>
              </a:tabLst>
            </a:pPr>
            <a:r>
              <a:rPr sz="2600" dirty="0">
                <a:latin typeface="Comic Sans MS"/>
                <a:cs typeface="Comic Sans MS"/>
              </a:rPr>
              <a:t>Olumlu sözleri her zaman</a:t>
            </a:r>
            <a:r>
              <a:rPr sz="2600" spc="-100" dirty="0">
                <a:latin typeface="Comic Sans MS"/>
                <a:cs typeface="Comic Sans MS"/>
              </a:rPr>
              <a:t> </a:t>
            </a:r>
            <a:r>
              <a:rPr sz="2600" dirty="0">
                <a:latin typeface="Comic Sans MS"/>
                <a:cs typeface="Comic Sans MS"/>
              </a:rPr>
              <a:t>yanında  </a:t>
            </a:r>
            <a:r>
              <a:rPr sz="2600" spc="-5" dirty="0">
                <a:latin typeface="Comic Sans MS"/>
                <a:cs typeface="Comic Sans MS"/>
              </a:rPr>
              <a:t>konuşabilirsiniz.</a:t>
            </a:r>
            <a:endParaRPr sz="2600" dirty="0">
              <a:latin typeface="Comic Sans MS"/>
              <a:cs typeface="Comic Sans MS"/>
            </a:endParaRPr>
          </a:p>
        </p:txBody>
      </p:sp>
      <p:pic>
        <p:nvPicPr>
          <p:cNvPr id="5122" name="Picture 2" descr="http://www.gidahatti.com/wp-content/uploads/2016/03/otizm-gidahatti-2-300x200.jpg"/>
          <p:cNvPicPr>
            <a:picLocks noChangeAspect="1" noChangeArrowheads="1"/>
          </p:cNvPicPr>
          <p:nvPr/>
        </p:nvPicPr>
        <p:blipFill>
          <a:blip r:embed="rId2" cstate="print"/>
          <a:srcRect/>
          <a:stretch>
            <a:fillRect/>
          </a:stretch>
        </p:blipFill>
        <p:spPr bwMode="auto">
          <a:xfrm>
            <a:off x="0" y="3048000"/>
            <a:ext cx="9144000" cy="3810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63473"/>
            <a:ext cx="8255000" cy="921278"/>
          </a:xfrm>
          <a:prstGeom prst="rect">
            <a:avLst/>
          </a:prstGeom>
        </p:spPr>
        <p:txBody>
          <a:bodyPr vert="horz" wrap="square" lIns="0" tIns="363728" rIns="0" bIns="0" rtlCol="0">
            <a:spAutoFit/>
          </a:bodyPr>
          <a:lstStyle/>
          <a:p>
            <a:pPr marL="12700">
              <a:lnSpc>
                <a:spcPct val="100000"/>
              </a:lnSpc>
            </a:pPr>
            <a:r>
              <a:rPr spc="-5" dirty="0" err="1" smtClean="0"/>
              <a:t>Sevgi</a:t>
            </a:r>
            <a:r>
              <a:rPr spc="-5" dirty="0"/>
              <a:t>...</a:t>
            </a:r>
          </a:p>
        </p:txBody>
      </p:sp>
      <p:sp>
        <p:nvSpPr>
          <p:cNvPr id="3" name="object 3"/>
          <p:cNvSpPr txBox="1"/>
          <p:nvPr/>
        </p:nvSpPr>
        <p:spPr>
          <a:xfrm>
            <a:off x="0" y="2514600"/>
            <a:ext cx="9144000" cy="2000548"/>
          </a:xfrm>
          <a:prstGeom prst="rect">
            <a:avLst/>
          </a:prstGeom>
        </p:spPr>
        <p:txBody>
          <a:bodyPr vert="horz" wrap="square" lIns="0" tIns="0" rIns="0" bIns="0" rtlCol="0">
            <a:spAutoFit/>
          </a:bodyPr>
          <a:lstStyle/>
          <a:p>
            <a:pPr marL="287020" marR="5080" indent="-274955">
              <a:lnSpc>
                <a:spcPct val="100000"/>
              </a:lnSpc>
            </a:pPr>
            <a:r>
              <a:rPr sz="2450" spc="5" dirty="0">
                <a:solidFill>
                  <a:srgbClr val="D50092"/>
                </a:solidFill>
                <a:latin typeface="Wingdings"/>
                <a:cs typeface="Wingdings"/>
              </a:rPr>
              <a:t></a:t>
            </a:r>
            <a:r>
              <a:rPr sz="2600" spc="5" dirty="0">
                <a:latin typeface="Comic Sans MS"/>
                <a:cs typeface="Comic Sans MS"/>
              </a:rPr>
              <a:t>O </a:t>
            </a:r>
            <a:r>
              <a:rPr sz="2600" dirty="0">
                <a:latin typeface="Comic Sans MS"/>
                <a:cs typeface="Comic Sans MS"/>
              </a:rPr>
              <a:t>size istediğiniz karşılığı veremeyecek  olsa da, çocuğunuza onu ne kadar </a:t>
            </a:r>
            <a:r>
              <a:rPr sz="2600" spc="-5" dirty="0">
                <a:latin typeface="Comic Sans MS"/>
                <a:cs typeface="Comic Sans MS"/>
              </a:rPr>
              <a:t>çok  </a:t>
            </a:r>
            <a:r>
              <a:rPr sz="2600" dirty="0">
                <a:latin typeface="Comic Sans MS"/>
                <a:cs typeface="Comic Sans MS"/>
              </a:rPr>
              <a:t>sevdiğinizi gösterin. Siz onun için en</a:t>
            </a:r>
            <a:r>
              <a:rPr sz="2600" spc="-175" dirty="0">
                <a:latin typeface="Comic Sans MS"/>
                <a:cs typeface="Comic Sans MS"/>
              </a:rPr>
              <a:t> </a:t>
            </a:r>
            <a:r>
              <a:rPr sz="2600" dirty="0">
                <a:latin typeface="Comic Sans MS"/>
                <a:cs typeface="Comic Sans MS"/>
              </a:rPr>
              <a:t>önemli  kişilersiniz. Birbirinize karşılıklı  duygularınızı ve sevginizi ifade edecek bir  yol bulmaya</a:t>
            </a:r>
            <a:r>
              <a:rPr sz="2600" spc="-130" dirty="0">
                <a:latin typeface="Comic Sans MS"/>
                <a:cs typeface="Comic Sans MS"/>
              </a:rPr>
              <a:t> </a:t>
            </a:r>
            <a:r>
              <a:rPr sz="2600" dirty="0">
                <a:latin typeface="Comic Sans MS"/>
                <a:cs typeface="Comic Sans MS"/>
              </a:rPr>
              <a:t>çalışın.</a:t>
            </a:r>
          </a:p>
        </p:txBody>
      </p:sp>
      <p:sp>
        <p:nvSpPr>
          <p:cNvPr id="4" name="object 4"/>
          <p:cNvSpPr/>
          <p:nvPr/>
        </p:nvSpPr>
        <p:spPr>
          <a:xfrm>
            <a:off x="2590800" y="762001"/>
            <a:ext cx="3732998" cy="16001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155435" y="0"/>
            <a:ext cx="2627375" cy="1729739"/>
          </a:xfrm>
          <a:prstGeom prst="rect">
            <a:avLst/>
          </a:prstGeom>
          <a:blipFill>
            <a:blip r:embed="rId3" cstate="print"/>
            <a:stretch>
              <a:fillRect/>
            </a:stretch>
          </a:blipFill>
        </p:spPr>
        <p:txBody>
          <a:bodyPr wrap="square" lIns="0" tIns="0" rIns="0" bIns="0" rtlCol="0"/>
          <a:lstStyle/>
          <a:p>
            <a:endParaRPr/>
          </a:p>
        </p:txBody>
      </p:sp>
      <p:pic>
        <p:nvPicPr>
          <p:cNvPr id="6" name="5 Resim" descr="sarilmak-otizm.jpg"/>
          <p:cNvPicPr>
            <a:picLocks noChangeAspect="1"/>
          </p:cNvPicPr>
          <p:nvPr/>
        </p:nvPicPr>
        <p:blipFill>
          <a:blip r:embed="rId4" cstate="print"/>
          <a:stretch>
            <a:fillRect/>
          </a:stretch>
        </p:blipFill>
        <p:spPr>
          <a:xfrm>
            <a:off x="1600200" y="4343400"/>
            <a:ext cx="5638800" cy="2514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83311" rIns="0" bIns="0" rtlCol="0">
            <a:spAutoFit/>
          </a:bodyPr>
          <a:lstStyle/>
          <a:p>
            <a:pPr marL="12700">
              <a:lnSpc>
                <a:spcPct val="100000"/>
              </a:lnSpc>
            </a:pPr>
            <a:r>
              <a:rPr sz="4500" u="heavy" spc="-5" dirty="0"/>
              <a:t>Otizm</a:t>
            </a:r>
            <a:r>
              <a:rPr sz="4500" u="heavy" spc="-80" dirty="0"/>
              <a:t> </a:t>
            </a:r>
            <a:r>
              <a:rPr sz="4500" u="heavy" spc="-5" dirty="0"/>
              <a:t>nedir?</a:t>
            </a:r>
            <a:endParaRPr sz="4500"/>
          </a:p>
        </p:txBody>
      </p:sp>
      <p:sp>
        <p:nvSpPr>
          <p:cNvPr id="8" name="object 8"/>
          <p:cNvSpPr txBox="1"/>
          <p:nvPr/>
        </p:nvSpPr>
        <p:spPr>
          <a:xfrm>
            <a:off x="0" y="838200"/>
            <a:ext cx="9143999" cy="4729500"/>
          </a:xfrm>
          <a:prstGeom prst="rect">
            <a:avLst/>
          </a:prstGeom>
        </p:spPr>
        <p:txBody>
          <a:bodyPr vert="horz" wrap="square" lIns="0" tIns="0" rIns="0" bIns="0" rtlCol="0">
            <a:spAutoFit/>
          </a:bodyPr>
          <a:lstStyle/>
          <a:p>
            <a:endParaRPr lang="tr-TR" sz="2400" dirty="0"/>
          </a:p>
          <a:p>
            <a:r>
              <a:rPr lang="tr-TR" sz="2800" dirty="0"/>
              <a:t>Bireyin sosyal iletişimini, dil gelişimini ve dış dünyayı algılamasını etkileyen </a:t>
            </a:r>
            <a:r>
              <a:rPr lang="tr-TR" sz="2800" b="1" dirty="0" err="1" smtClean="0"/>
              <a:t>nöro</a:t>
            </a:r>
            <a:r>
              <a:rPr lang="tr-TR" sz="2800" b="1" dirty="0" smtClean="0"/>
              <a:t>-gelişimsel bir </a:t>
            </a:r>
            <a:r>
              <a:rPr lang="tr-TR" sz="2800" b="1" dirty="0"/>
              <a:t>bozukluktur</a:t>
            </a:r>
            <a:r>
              <a:rPr lang="tr-TR" sz="2800" b="1" dirty="0" smtClean="0"/>
              <a:t>.</a:t>
            </a:r>
            <a:endParaRPr sz="2400" dirty="0">
              <a:latin typeface="Times New Roman"/>
              <a:cs typeface="Times New Roman"/>
            </a:endParaRPr>
          </a:p>
          <a:p>
            <a:pPr marL="287020" indent="-274320">
              <a:lnSpc>
                <a:spcPct val="100000"/>
              </a:lnSpc>
              <a:buClr>
                <a:srgbClr val="0AD0D9"/>
              </a:buClr>
              <a:buSzPct val="94736"/>
              <a:tabLst>
                <a:tab pos="287020" algn="l"/>
                <a:tab pos="287655" algn="l"/>
              </a:tabLst>
            </a:pPr>
            <a:r>
              <a:rPr sz="3200" b="1" spc="-5" dirty="0">
                <a:solidFill>
                  <a:srgbClr val="FF0000"/>
                </a:solidFill>
                <a:latin typeface="Comic Sans MS"/>
                <a:cs typeface="Comic Sans MS"/>
              </a:rPr>
              <a:t>Şu noktalar özellikle</a:t>
            </a:r>
            <a:r>
              <a:rPr sz="3200" b="1" spc="25" dirty="0">
                <a:solidFill>
                  <a:srgbClr val="FF0000"/>
                </a:solidFill>
                <a:latin typeface="Comic Sans MS"/>
                <a:cs typeface="Comic Sans MS"/>
              </a:rPr>
              <a:t> </a:t>
            </a:r>
            <a:r>
              <a:rPr sz="3200" b="1" spc="-5" dirty="0">
                <a:solidFill>
                  <a:srgbClr val="FF0000"/>
                </a:solidFill>
                <a:latin typeface="Comic Sans MS"/>
                <a:cs typeface="Comic Sans MS"/>
              </a:rPr>
              <a:t>unutulmamalıdır;</a:t>
            </a:r>
            <a:endParaRPr sz="3200" dirty="0">
              <a:solidFill>
                <a:srgbClr val="FF0000"/>
              </a:solidFill>
              <a:latin typeface="Comic Sans MS"/>
              <a:cs typeface="Comic Sans MS"/>
            </a:endParaRPr>
          </a:p>
          <a:p>
            <a:pPr marL="287020" indent="-274320">
              <a:lnSpc>
                <a:spcPct val="100000"/>
              </a:lnSpc>
              <a:spcBef>
                <a:spcPts val="225"/>
              </a:spcBef>
              <a:buClr>
                <a:srgbClr val="0AD0D9"/>
              </a:buClr>
              <a:buSzPct val="94736"/>
              <a:buFont typeface="Wingdings 2"/>
              <a:buChar char=""/>
              <a:tabLst>
                <a:tab pos="287020" algn="l"/>
                <a:tab pos="287655" algn="l"/>
              </a:tabLst>
            </a:pPr>
            <a:r>
              <a:rPr sz="2800" b="1" spc="-5" dirty="0">
                <a:latin typeface="Comic Sans MS"/>
                <a:cs typeface="Comic Sans MS"/>
              </a:rPr>
              <a:t>Otizm bir akıl hastalığı</a:t>
            </a:r>
            <a:r>
              <a:rPr sz="2800" b="1" spc="40" dirty="0">
                <a:latin typeface="Comic Sans MS"/>
                <a:cs typeface="Comic Sans MS"/>
              </a:rPr>
              <a:t> </a:t>
            </a:r>
            <a:r>
              <a:rPr sz="2800" b="1" spc="-5" dirty="0">
                <a:latin typeface="Comic Sans MS"/>
                <a:cs typeface="Comic Sans MS"/>
              </a:rPr>
              <a:t>değildir</a:t>
            </a:r>
            <a:endParaRPr sz="2800" dirty="0">
              <a:latin typeface="Comic Sans MS"/>
              <a:cs typeface="Comic Sans MS"/>
            </a:endParaRPr>
          </a:p>
          <a:p>
            <a:pPr marL="287020" indent="-274320">
              <a:lnSpc>
                <a:spcPct val="100000"/>
              </a:lnSpc>
              <a:spcBef>
                <a:spcPts val="225"/>
              </a:spcBef>
              <a:buClr>
                <a:srgbClr val="0AD0D9"/>
              </a:buClr>
              <a:buSzPct val="94736"/>
              <a:buFont typeface="Wingdings 2"/>
              <a:buChar char=""/>
              <a:tabLst>
                <a:tab pos="287020" algn="l"/>
                <a:tab pos="287655" algn="l"/>
              </a:tabLst>
            </a:pPr>
            <a:r>
              <a:rPr sz="2800" b="1" spc="-10" dirty="0">
                <a:latin typeface="Comic Sans MS"/>
                <a:cs typeface="Comic Sans MS"/>
              </a:rPr>
              <a:t>Otizm </a:t>
            </a:r>
            <a:r>
              <a:rPr sz="2800" b="1" spc="-5" dirty="0">
                <a:latin typeface="Comic Sans MS"/>
                <a:cs typeface="Comic Sans MS"/>
              </a:rPr>
              <a:t>kimsenin suçu</a:t>
            </a:r>
            <a:r>
              <a:rPr sz="2800" b="1" spc="35" dirty="0">
                <a:latin typeface="Comic Sans MS"/>
                <a:cs typeface="Comic Sans MS"/>
              </a:rPr>
              <a:t> </a:t>
            </a:r>
            <a:r>
              <a:rPr sz="2800" b="1" spc="-5" dirty="0">
                <a:latin typeface="Comic Sans MS"/>
                <a:cs typeface="Comic Sans MS"/>
              </a:rPr>
              <a:t>değildir</a:t>
            </a:r>
            <a:endParaRPr sz="2800" dirty="0">
              <a:latin typeface="Comic Sans MS"/>
              <a:cs typeface="Comic Sans MS"/>
            </a:endParaRPr>
          </a:p>
          <a:p>
            <a:pPr marL="287020" indent="-274320">
              <a:lnSpc>
                <a:spcPct val="100000"/>
              </a:lnSpc>
              <a:spcBef>
                <a:spcPts val="229"/>
              </a:spcBef>
              <a:buClr>
                <a:srgbClr val="0AD0D9"/>
              </a:buClr>
              <a:buSzPct val="94736"/>
              <a:buFont typeface="Wingdings 2"/>
              <a:buChar char=""/>
              <a:tabLst>
                <a:tab pos="287020" algn="l"/>
                <a:tab pos="287655" algn="l"/>
              </a:tabLst>
            </a:pPr>
            <a:r>
              <a:rPr sz="2800" b="1" spc="-10" dirty="0">
                <a:latin typeface="Comic Sans MS"/>
                <a:cs typeface="Comic Sans MS"/>
              </a:rPr>
              <a:t>Otizm toplum, </a:t>
            </a:r>
            <a:r>
              <a:rPr sz="2800" b="1" spc="-5" dirty="0">
                <a:latin typeface="Comic Sans MS"/>
                <a:cs typeface="Comic Sans MS"/>
              </a:rPr>
              <a:t>kültür, sosyo-ekonomik yapı</a:t>
            </a:r>
            <a:r>
              <a:rPr sz="2800" b="1" spc="160" dirty="0">
                <a:latin typeface="Comic Sans MS"/>
                <a:cs typeface="Comic Sans MS"/>
              </a:rPr>
              <a:t> </a:t>
            </a:r>
            <a:r>
              <a:rPr sz="2800" b="1" spc="-5" dirty="0">
                <a:latin typeface="Comic Sans MS"/>
                <a:cs typeface="Comic Sans MS"/>
              </a:rPr>
              <a:t>gözetmez</a:t>
            </a:r>
            <a:endParaRPr sz="2800" dirty="0">
              <a:latin typeface="Comic Sans MS"/>
              <a:cs typeface="Comic Sans MS"/>
            </a:endParaRPr>
          </a:p>
          <a:p>
            <a:pPr marL="287020" marR="5080" indent="-274320">
              <a:lnSpc>
                <a:spcPts val="2050"/>
              </a:lnSpc>
              <a:spcBef>
                <a:spcPts val="484"/>
              </a:spcBef>
              <a:buClr>
                <a:srgbClr val="0AD0D9"/>
              </a:buClr>
              <a:buSzPct val="94736"/>
              <a:buFont typeface="Wingdings 2"/>
              <a:buChar char=""/>
              <a:tabLst>
                <a:tab pos="287020" algn="l"/>
                <a:tab pos="287655" algn="l"/>
              </a:tabLst>
            </a:pPr>
            <a:r>
              <a:rPr sz="2800" b="1" spc="-5" dirty="0">
                <a:latin typeface="Comic Sans MS"/>
                <a:cs typeface="Comic Sans MS"/>
              </a:rPr>
              <a:t>Otistik çocuklar böyle davranmayı bilinçli olarak seçen  şımarık çocuklar</a:t>
            </a:r>
            <a:r>
              <a:rPr sz="2800" b="1" spc="-15" dirty="0">
                <a:latin typeface="Comic Sans MS"/>
                <a:cs typeface="Comic Sans MS"/>
              </a:rPr>
              <a:t> </a:t>
            </a:r>
            <a:r>
              <a:rPr sz="2800" b="1" spc="-5" dirty="0">
                <a:latin typeface="Comic Sans MS"/>
                <a:cs typeface="Comic Sans MS"/>
              </a:rPr>
              <a:t>değildirler</a:t>
            </a:r>
            <a:endParaRPr sz="2800" dirty="0">
              <a:latin typeface="Comic Sans MS"/>
              <a:cs typeface="Comic Sans MS"/>
            </a:endParaRPr>
          </a:p>
          <a:p>
            <a:pPr marL="287020" marR="370205" indent="-274320">
              <a:lnSpc>
                <a:spcPts val="2050"/>
              </a:lnSpc>
              <a:spcBef>
                <a:spcPts val="455"/>
              </a:spcBef>
              <a:buClr>
                <a:srgbClr val="0AD0D9"/>
              </a:buClr>
              <a:buSzPct val="94736"/>
              <a:buFont typeface="Wingdings 2"/>
              <a:buChar char=""/>
              <a:tabLst>
                <a:tab pos="287020" algn="l"/>
                <a:tab pos="287655" algn="l"/>
              </a:tabLst>
            </a:pPr>
            <a:r>
              <a:rPr sz="2800" b="1" spc="-10" dirty="0">
                <a:latin typeface="Comic Sans MS"/>
                <a:cs typeface="Comic Sans MS"/>
              </a:rPr>
              <a:t>Otizm </a:t>
            </a:r>
            <a:r>
              <a:rPr sz="2800" b="1" spc="-5" dirty="0">
                <a:latin typeface="Comic Sans MS"/>
                <a:cs typeface="Comic Sans MS"/>
              </a:rPr>
              <a:t>anne-babaların davranışları yüzünden ortaya  çıkan </a:t>
            </a:r>
            <a:r>
              <a:rPr sz="2800" b="1" spc="-10" dirty="0">
                <a:latin typeface="Comic Sans MS"/>
                <a:cs typeface="Comic Sans MS"/>
              </a:rPr>
              <a:t>bir bozukluk</a:t>
            </a:r>
            <a:r>
              <a:rPr sz="2800" b="1" spc="40" dirty="0">
                <a:latin typeface="Comic Sans MS"/>
                <a:cs typeface="Comic Sans MS"/>
              </a:rPr>
              <a:t> </a:t>
            </a:r>
            <a:r>
              <a:rPr sz="2800" b="1" spc="-5" dirty="0">
                <a:latin typeface="Comic Sans MS"/>
                <a:cs typeface="Comic Sans MS"/>
              </a:rPr>
              <a:t>değildir.</a:t>
            </a:r>
            <a:endParaRPr sz="2800" dirty="0">
              <a:latin typeface="Comic Sans MS"/>
              <a:cs typeface="Comic Sans MS"/>
            </a:endParaRPr>
          </a:p>
        </p:txBody>
      </p:sp>
      <p:pic>
        <p:nvPicPr>
          <p:cNvPr id="9" name="8 Resim" descr="otistik-cocuklar-otizm.jpg"/>
          <p:cNvPicPr>
            <a:picLocks noChangeAspect="1"/>
          </p:cNvPicPr>
          <p:nvPr/>
        </p:nvPicPr>
        <p:blipFill>
          <a:blip r:embed="rId7" cstate="print"/>
          <a:stretch>
            <a:fillRect/>
          </a:stretch>
        </p:blipFill>
        <p:spPr>
          <a:xfrm>
            <a:off x="0" y="5486400"/>
            <a:ext cx="9144000" cy="1371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52400"/>
            <a:ext cx="9144000" cy="914400"/>
          </a:xfrm>
        </p:spPr>
        <p:txBody>
          <a:bodyPr>
            <a:noAutofit/>
          </a:bodyPr>
          <a:lstStyle/>
          <a:p>
            <a:r>
              <a:rPr lang="tr-TR" sz="4200" dirty="0" smtClean="0"/>
              <a:t>Çocuğunuzu toplumdan soyutlamayın</a:t>
            </a:r>
            <a:endParaRPr lang="tr-TR" sz="4200" dirty="0"/>
          </a:p>
        </p:txBody>
      </p:sp>
      <p:sp>
        <p:nvSpPr>
          <p:cNvPr id="3" name="2 İçerik Yer Tutucusu"/>
          <p:cNvSpPr>
            <a:spLocks noGrp="1"/>
          </p:cNvSpPr>
          <p:nvPr>
            <p:ph idx="4294967295"/>
          </p:nvPr>
        </p:nvSpPr>
        <p:spPr>
          <a:xfrm>
            <a:off x="0" y="457200"/>
            <a:ext cx="9144000" cy="3581401"/>
          </a:xfrm>
          <a:prstGeom prst="rect">
            <a:avLst/>
          </a:prstGeom>
        </p:spPr>
        <p:txBody>
          <a:bodyPr>
            <a:normAutofit/>
          </a:bodyPr>
          <a:lstStyle/>
          <a:p>
            <a:pPr>
              <a:buNone/>
            </a:pPr>
            <a:endParaRPr lang="tr-TR" dirty="0"/>
          </a:p>
          <a:p>
            <a:r>
              <a:rPr lang="tr-TR" dirty="0" smtClean="0"/>
              <a:t>Her </a:t>
            </a:r>
            <a:r>
              <a:rPr lang="tr-TR" dirty="0"/>
              <a:t>otistik birey toplumun birer ferdidir. Otistik çocuk toplumdan uzak tutulmamalı, aksine, diğer anne ve babaların yaptığı gibi, parklara götürülmeli, onlarla oyun oynanmalı, otobüse binmeli ve dışarıda yemek yenilip, dolaşılmalı, sosyalleşmelidir</a:t>
            </a:r>
            <a:r>
              <a:rPr lang="tr-TR" sz="2800" dirty="0">
                <a:solidFill>
                  <a:srgbClr val="FF0000"/>
                </a:solidFill>
              </a:rPr>
              <a:t>. Onların da normal bir yaşamı öğrenip, bu yaşama alışmaya </a:t>
            </a:r>
            <a:r>
              <a:rPr lang="tr-TR" sz="2800" dirty="0" smtClean="0">
                <a:solidFill>
                  <a:srgbClr val="FF0000"/>
                </a:solidFill>
              </a:rPr>
              <a:t>ihtiyaçları </a:t>
            </a:r>
            <a:r>
              <a:rPr lang="tr-TR" sz="2800" dirty="0">
                <a:solidFill>
                  <a:srgbClr val="FF0000"/>
                </a:solidFill>
              </a:rPr>
              <a:t>vardır. </a:t>
            </a:r>
            <a:r>
              <a:rPr lang="tr-TR" dirty="0"/>
              <a:t>Otistik çocuğu olan aileler, diğer insanların tepkilerinden çekinebilirler, ancak bu eğitimsizliğin sebep olduğu </a:t>
            </a:r>
            <a:r>
              <a:rPr lang="tr-TR" dirty="0">
                <a:solidFill>
                  <a:srgbClr val="FF0000"/>
                </a:solidFill>
              </a:rPr>
              <a:t>toplumsal bir yanlıştır</a:t>
            </a:r>
          </a:p>
          <a:p>
            <a:endParaRPr lang="tr-TR" dirty="0"/>
          </a:p>
        </p:txBody>
      </p:sp>
      <p:pic>
        <p:nvPicPr>
          <p:cNvPr id="8194" name="Picture 2" descr="http://www.ozelzencefil.com/Content/images/temp/2.jpg"/>
          <p:cNvPicPr>
            <a:picLocks noChangeAspect="1" noChangeArrowheads="1"/>
          </p:cNvPicPr>
          <p:nvPr/>
        </p:nvPicPr>
        <p:blipFill>
          <a:blip r:embed="rId2" cstate="print"/>
          <a:srcRect/>
          <a:stretch>
            <a:fillRect/>
          </a:stretch>
        </p:blipFill>
        <p:spPr bwMode="auto">
          <a:xfrm>
            <a:off x="0" y="3886200"/>
            <a:ext cx="9144000" cy="2971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3"/>
            <a:ext cx="9143999" cy="10287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01357" y="0"/>
            <a:ext cx="4742641" cy="59994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0"/>
            <a:ext cx="9088207" cy="10205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28" y="52323"/>
            <a:ext cx="9145590" cy="901826"/>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0" y="913510"/>
            <a:ext cx="4419600" cy="738664"/>
          </a:xfrm>
          <a:prstGeom prst="rect">
            <a:avLst/>
          </a:prstGeom>
        </p:spPr>
        <p:txBody>
          <a:bodyPr vert="horz" wrap="square" lIns="0" tIns="0" rIns="0" bIns="0" rtlCol="0">
            <a:spAutoFit/>
          </a:bodyPr>
          <a:lstStyle/>
          <a:p>
            <a:pPr marL="12700" algn="ctr">
              <a:lnSpc>
                <a:spcPct val="100000"/>
              </a:lnSpc>
            </a:pPr>
            <a:r>
              <a:rPr sz="4800" spc="-5" dirty="0" err="1" smtClean="0"/>
              <a:t>Siz</a:t>
            </a:r>
            <a:r>
              <a:rPr sz="4800" spc="-65" dirty="0" smtClean="0"/>
              <a:t> </a:t>
            </a:r>
            <a:r>
              <a:rPr sz="4800" spc="-5" dirty="0"/>
              <a:t>kendiniz</a:t>
            </a:r>
          </a:p>
        </p:txBody>
      </p:sp>
      <p:sp>
        <p:nvSpPr>
          <p:cNvPr id="8" name="object 8"/>
          <p:cNvSpPr txBox="1"/>
          <p:nvPr/>
        </p:nvSpPr>
        <p:spPr>
          <a:xfrm>
            <a:off x="0" y="1676400"/>
            <a:ext cx="9143999" cy="3376822"/>
          </a:xfrm>
          <a:prstGeom prst="rect">
            <a:avLst/>
          </a:prstGeom>
        </p:spPr>
        <p:txBody>
          <a:bodyPr vert="horz" wrap="square" lIns="0" tIns="0" rIns="0" bIns="0" rtlCol="0">
            <a:spAutoFit/>
          </a:bodyPr>
          <a:lstStyle/>
          <a:p>
            <a:pPr marL="287020" marR="5080" indent="-274320">
              <a:lnSpc>
                <a:spcPct val="80000"/>
              </a:lnSpc>
              <a:buClr>
                <a:srgbClr val="0AD0D9"/>
              </a:buClr>
              <a:buSzPct val="94444"/>
              <a:buFont typeface="Wingdings 2"/>
              <a:buChar char=""/>
              <a:tabLst>
                <a:tab pos="287020" algn="l"/>
                <a:tab pos="287655" algn="l"/>
              </a:tabLst>
            </a:pPr>
            <a:r>
              <a:rPr sz="2400" dirty="0">
                <a:latin typeface="Comic Sans MS"/>
                <a:cs typeface="Comic Sans MS"/>
              </a:rPr>
              <a:t>Arada </a:t>
            </a:r>
            <a:r>
              <a:rPr sz="2400" spc="-5" dirty="0">
                <a:latin typeface="Comic Sans MS"/>
                <a:cs typeface="Comic Sans MS"/>
              </a:rPr>
              <a:t>sırada </a:t>
            </a:r>
            <a:r>
              <a:rPr sz="2400" spc="-5" dirty="0" err="1">
                <a:latin typeface="Comic Sans MS"/>
                <a:cs typeface="Comic Sans MS"/>
              </a:rPr>
              <a:t>kendiniz</a:t>
            </a:r>
            <a:r>
              <a:rPr sz="2400" spc="-5" dirty="0">
                <a:latin typeface="Comic Sans MS"/>
                <a:cs typeface="Comic Sans MS"/>
              </a:rPr>
              <a:t> </a:t>
            </a:r>
            <a:r>
              <a:rPr sz="2400" spc="-5" dirty="0" err="1" smtClean="0">
                <a:latin typeface="Comic Sans MS"/>
                <a:cs typeface="Comic Sans MS"/>
              </a:rPr>
              <a:t>için</a:t>
            </a:r>
            <a:r>
              <a:rPr sz="2400" spc="-5" dirty="0" smtClean="0">
                <a:latin typeface="Comic Sans MS"/>
                <a:cs typeface="Comic Sans MS"/>
              </a:rPr>
              <a:t> </a:t>
            </a:r>
            <a:r>
              <a:rPr sz="2400" spc="-5" dirty="0">
                <a:latin typeface="Comic Sans MS"/>
                <a:cs typeface="Comic Sans MS"/>
              </a:rPr>
              <a:t>de bir şeyler </a:t>
            </a:r>
            <a:r>
              <a:rPr sz="2400" dirty="0">
                <a:latin typeface="Comic Sans MS"/>
                <a:cs typeface="Comic Sans MS"/>
              </a:rPr>
              <a:t>yapın.  </a:t>
            </a:r>
            <a:r>
              <a:rPr sz="2400" spc="-5" dirty="0">
                <a:latin typeface="Comic Sans MS"/>
                <a:cs typeface="Comic Sans MS"/>
              </a:rPr>
              <a:t>Çocuğunuz </a:t>
            </a:r>
            <a:r>
              <a:rPr sz="2400" dirty="0">
                <a:latin typeface="Comic Sans MS"/>
                <a:cs typeface="Comic Sans MS"/>
              </a:rPr>
              <a:t>mutlaka size minnettar kalacaktır. </a:t>
            </a:r>
            <a:r>
              <a:rPr sz="2400" dirty="0">
                <a:solidFill>
                  <a:srgbClr val="FF0000"/>
                </a:solidFill>
                <a:latin typeface="Comic Sans MS"/>
                <a:cs typeface="Comic Sans MS"/>
              </a:rPr>
              <a:t>Onun, </a:t>
            </a:r>
            <a:r>
              <a:rPr sz="2400" spc="-5" dirty="0">
                <a:solidFill>
                  <a:srgbClr val="FF0000"/>
                </a:solidFill>
                <a:latin typeface="Comic Sans MS"/>
                <a:cs typeface="Comic Sans MS"/>
              </a:rPr>
              <a:t>sizin </a:t>
            </a:r>
            <a:r>
              <a:rPr sz="2400" dirty="0">
                <a:solidFill>
                  <a:srgbClr val="FF0000"/>
                </a:solidFill>
                <a:latin typeface="Comic Sans MS"/>
                <a:cs typeface="Comic Sans MS"/>
              </a:rPr>
              <a:t>ruh  halinizdeki </a:t>
            </a:r>
            <a:r>
              <a:rPr sz="2400" spc="-5" dirty="0">
                <a:solidFill>
                  <a:srgbClr val="FF0000"/>
                </a:solidFill>
                <a:latin typeface="Comic Sans MS"/>
                <a:cs typeface="Comic Sans MS"/>
              </a:rPr>
              <a:t>ve </a:t>
            </a:r>
            <a:r>
              <a:rPr sz="2400" dirty="0">
                <a:solidFill>
                  <a:srgbClr val="FF0000"/>
                </a:solidFill>
                <a:latin typeface="Comic Sans MS"/>
                <a:cs typeface="Comic Sans MS"/>
              </a:rPr>
              <a:t>hislerinizdeki değişimleri, </a:t>
            </a:r>
            <a:r>
              <a:rPr sz="2400" spc="-5" dirty="0">
                <a:solidFill>
                  <a:srgbClr val="FF0000"/>
                </a:solidFill>
                <a:latin typeface="Comic Sans MS"/>
                <a:cs typeface="Comic Sans MS"/>
              </a:rPr>
              <a:t>en </a:t>
            </a:r>
            <a:r>
              <a:rPr sz="2400" dirty="0">
                <a:solidFill>
                  <a:srgbClr val="FF0000"/>
                </a:solidFill>
                <a:latin typeface="Comic Sans MS"/>
                <a:cs typeface="Comic Sans MS"/>
              </a:rPr>
              <a:t>hassas </a:t>
            </a:r>
            <a:r>
              <a:rPr sz="2400" spc="-5" dirty="0">
                <a:solidFill>
                  <a:srgbClr val="FF0000"/>
                </a:solidFill>
                <a:latin typeface="Comic Sans MS"/>
                <a:cs typeface="Comic Sans MS"/>
              </a:rPr>
              <a:t>bir</a:t>
            </a:r>
            <a:r>
              <a:rPr sz="2400" spc="-160" dirty="0">
                <a:solidFill>
                  <a:srgbClr val="FF0000"/>
                </a:solidFill>
                <a:latin typeface="Comic Sans MS"/>
                <a:cs typeface="Comic Sans MS"/>
              </a:rPr>
              <a:t> </a:t>
            </a:r>
            <a:r>
              <a:rPr sz="2400" dirty="0">
                <a:solidFill>
                  <a:srgbClr val="FF0000"/>
                </a:solidFill>
                <a:latin typeface="Comic Sans MS"/>
                <a:cs typeface="Comic Sans MS"/>
              </a:rPr>
              <a:t>şekilde  sezebilme </a:t>
            </a:r>
            <a:r>
              <a:rPr sz="2400" dirty="0">
                <a:latin typeface="Comic Sans MS"/>
                <a:cs typeface="Comic Sans MS"/>
              </a:rPr>
              <a:t>yeteneğine sahip olduğundan emin </a:t>
            </a:r>
            <a:r>
              <a:rPr sz="2400" spc="-5" dirty="0">
                <a:latin typeface="Comic Sans MS"/>
                <a:cs typeface="Comic Sans MS"/>
              </a:rPr>
              <a:t>olabilirsiniz! </a:t>
            </a:r>
            <a:r>
              <a:rPr sz="2400" dirty="0">
                <a:latin typeface="Comic Sans MS"/>
                <a:cs typeface="Comic Sans MS"/>
              </a:rPr>
              <a:t>Siz  mutlu olursanız, o </a:t>
            </a:r>
            <a:r>
              <a:rPr sz="2400" spc="-5" dirty="0">
                <a:latin typeface="Comic Sans MS"/>
                <a:cs typeface="Comic Sans MS"/>
              </a:rPr>
              <a:t>da </a:t>
            </a:r>
            <a:r>
              <a:rPr sz="2400" dirty="0">
                <a:latin typeface="Comic Sans MS"/>
                <a:cs typeface="Comic Sans MS"/>
              </a:rPr>
              <a:t>mutlu olacaktır. </a:t>
            </a:r>
            <a:r>
              <a:rPr sz="2400" spc="-5" dirty="0">
                <a:latin typeface="Comic Sans MS"/>
                <a:cs typeface="Comic Sans MS"/>
              </a:rPr>
              <a:t>Kendiniz </a:t>
            </a:r>
            <a:r>
              <a:rPr sz="2400" dirty="0">
                <a:latin typeface="Comic Sans MS"/>
                <a:cs typeface="Comic Sans MS"/>
              </a:rPr>
              <a:t>adınıza </a:t>
            </a:r>
            <a:r>
              <a:rPr sz="2400" spc="-5" dirty="0">
                <a:latin typeface="Comic Sans MS"/>
                <a:cs typeface="Comic Sans MS"/>
              </a:rPr>
              <a:t>farklı  bir şeyler </a:t>
            </a:r>
            <a:r>
              <a:rPr sz="2400" dirty="0">
                <a:latin typeface="Comic Sans MS"/>
                <a:cs typeface="Comic Sans MS"/>
              </a:rPr>
              <a:t>yapmak </a:t>
            </a:r>
            <a:r>
              <a:rPr sz="2400" spc="-5" dirty="0">
                <a:latin typeface="Comic Sans MS"/>
                <a:cs typeface="Comic Sans MS"/>
              </a:rPr>
              <a:t>sizi </a:t>
            </a:r>
            <a:r>
              <a:rPr sz="2400" dirty="0">
                <a:latin typeface="Comic Sans MS"/>
                <a:cs typeface="Comic Sans MS"/>
              </a:rPr>
              <a:t>motive </a:t>
            </a:r>
            <a:r>
              <a:rPr sz="2400" spc="-5" dirty="0">
                <a:latin typeface="Comic Sans MS"/>
                <a:cs typeface="Comic Sans MS"/>
              </a:rPr>
              <a:t>edecektir. </a:t>
            </a:r>
            <a:r>
              <a:rPr sz="2400" dirty="0">
                <a:latin typeface="Comic Sans MS"/>
                <a:cs typeface="Comic Sans MS"/>
              </a:rPr>
              <a:t>Ayrıca, çocuğunuzla  günlük yaşamınızda daha güçlü</a:t>
            </a:r>
            <a:r>
              <a:rPr sz="2400" spc="-140" dirty="0">
                <a:latin typeface="Comic Sans MS"/>
                <a:cs typeface="Comic Sans MS"/>
              </a:rPr>
              <a:t> </a:t>
            </a:r>
            <a:r>
              <a:rPr sz="2400" dirty="0" err="1">
                <a:latin typeface="Comic Sans MS"/>
                <a:cs typeface="Comic Sans MS"/>
              </a:rPr>
              <a:t>yapacaktır</a:t>
            </a:r>
            <a:r>
              <a:rPr sz="2400" dirty="0" smtClean="0">
                <a:latin typeface="Comic Sans MS"/>
                <a:cs typeface="Comic Sans MS"/>
              </a:rPr>
              <a:t>.</a:t>
            </a:r>
            <a:endParaRPr lang="tr-TR" sz="2400" dirty="0" smtClean="0">
              <a:latin typeface="Comic Sans MS"/>
              <a:cs typeface="Comic Sans MS"/>
            </a:endParaRPr>
          </a:p>
          <a:p>
            <a:pPr marL="287020" marR="5080" indent="-274320">
              <a:lnSpc>
                <a:spcPct val="80000"/>
              </a:lnSpc>
              <a:buClr>
                <a:srgbClr val="0AD0D9"/>
              </a:buClr>
              <a:buSzPct val="94444"/>
              <a:buFont typeface="Wingdings 2"/>
              <a:buChar char=""/>
              <a:tabLst>
                <a:tab pos="287020" algn="l"/>
                <a:tab pos="287655" algn="l"/>
              </a:tabLst>
            </a:pPr>
            <a:endParaRPr lang="tr-TR" sz="2400" dirty="0" smtClean="0">
              <a:latin typeface="Comic Sans MS"/>
              <a:cs typeface="Comic Sans MS"/>
            </a:endParaRPr>
          </a:p>
          <a:p>
            <a:pPr marL="287020" marR="5080" indent="-274320">
              <a:lnSpc>
                <a:spcPct val="80000"/>
              </a:lnSpc>
              <a:buClr>
                <a:srgbClr val="0AD0D9"/>
              </a:buClr>
              <a:buSzPct val="94444"/>
              <a:buFont typeface="Wingdings 2"/>
              <a:buChar char=""/>
              <a:tabLst>
                <a:tab pos="287020" algn="l"/>
                <a:tab pos="287655" algn="l"/>
              </a:tabLst>
            </a:pPr>
            <a:endParaRPr lang="tr-TR" sz="2400" dirty="0" smtClean="0">
              <a:latin typeface="Comic Sans MS"/>
              <a:cs typeface="Comic Sans MS"/>
            </a:endParaRPr>
          </a:p>
          <a:p>
            <a:pPr marL="287020" marR="5080" indent="-274320">
              <a:lnSpc>
                <a:spcPct val="80000"/>
              </a:lnSpc>
              <a:buClr>
                <a:srgbClr val="0AD0D9"/>
              </a:buClr>
              <a:buSzPct val="94444"/>
              <a:buFont typeface="Wingdings 2"/>
              <a:buChar char=""/>
              <a:tabLst>
                <a:tab pos="287020" algn="l"/>
                <a:tab pos="287655" algn="l"/>
              </a:tabLst>
            </a:pPr>
            <a:endParaRPr lang="tr-TR" dirty="0" smtClean="0">
              <a:latin typeface="Comic Sans MS"/>
              <a:cs typeface="Comic Sans MS"/>
            </a:endParaRPr>
          </a:p>
          <a:p>
            <a:pPr marL="287020" marR="5080" indent="-274320">
              <a:lnSpc>
                <a:spcPct val="80000"/>
              </a:lnSpc>
              <a:buClr>
                <a:srgbClr val="0AD0D9"/>
              </a:buClr>
              <a:buSzPct val="94444"/>
              <a:buFont typeface="Wingdings 2"/>
              <a:buChar char=""/>
              <a:tabLst>
                <a:tab pos="287020" algn="l"/>
                <a:tab pos="287655" algn="l"/>
              </a:tabLst>
            </a:pPr>
            <a:endParaRPr sz="1800" dirty="0">
              <a:latin typeface="Comic Sans MS"/>
              <a:cs typeface="Comic Sans MS"/>
            </a:endParaRPr>
          </a:p>
          <a:p>
            <a:pPr marL="12700">
              <a:lnSpc>
                <a:spcPct val="100000"/>
              </a:lnSpc>
              <a:spcBef>
                <a:spcPts val="100"/>
              </a:spcBef>
            </a:pPr>
            <a:r>
              <a:rPr sz="1700" spc="5" dirty="0">
                <a:solidFill>
                  <a:srgbClr val="0AD0D9"/>
                </a:solidFill>
                <a:latin typeface="Wingdings 2"/>
                <a:cs typeface="Wingdings 2"/>
              </a:rPr>
              <a:t></a:t>
            </a:r>
            <a:endParaRPr sz="1700" dirty="0">
              <a:latin typeface="Wingdings 2"/>
              <a:cs typeface="Wingdings 2"/>
            </a:endParaRPr>
          </a:p>
        </p:txBody>
      </p:sp>
      <p:sp>
        <p:nvSpPr>
          <p:cNvPr id="10" name="object 10"/>
          <p:cNvSpPr/>
          <p:nvPr/>
        </p:nvSpPr>
        <p:spPr>
          <a:xfrm>
            <a:off x="6858000" y="609600"/>
            <a:ext cx="1073277" cy="881217"/>
          </a:xfrm>
          <a:prstGeom prst="rect">
            <a:avLst/>
          </a:prstGeom>
          <a:blipFill>
            <a:blip r:embed="rId7" cstate="print"/>
            <a:stretch>
              <a:fillRect/>
            </a:stretch>
          </a:blipFill>
        </p:spPr>
        <p:txBody>
          <a:bodyPr wrap="square" lIns="0" tIns="0" rIns="0" bIns="0" rtlCol="0"/>
          <a:lstStyle/>
          <a:p>
            <a:endParaRPr/>
          </a:p>
        </p:txBody>
      </p:sp>
      <p:pic>
        <p:nvPicPr>
          <p:cNvPr id="11266" name="Picture 2" descr="otizm ve anne ile ilgili görsel sonucu"/>
          <p:cNvPicPr>
            <a:picLocks noChangeAspect="1" noChangeArrowheads="1"/>
          </p:cNvPicPr>
          <p:nvPr/>
        </p:nvPicPr>
        <p:blipFill>
          <a:blip r:embed="rId8" cstate="print"/>
          <a:srcRect/>
          <a:stretch>
            <a:fillRect/>
          </a:stretch>
        </p:blipFill>
        <p:spPr bwMode="auto">
          <a:xfrm>
            <a:off x="0" y="3886200"/>
            <a:ext cx="9144000" cy="2971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idx="4294967295"/>
          </p:nvPr>
        </p:nvSpPr>
        <p:spPr>
          <a:xfrm>
            <a:off x="395536" y="0"/>
            <a:ext cx="8136904" cy="6237312"/>
          </a:xfrm>
          <a:prstGeom prst="rect">
            <a:avLst/>
          </a:prstGeom>
        </p:spPr>
        <p:txBody>
          <a:bodyPr>
            <a:normAutofit lnSpcReduction="10000"/>
          </a:bodyPr>
          <a:lstStyle/>
          <a:p>
            <a:pPr marL="0" indent="0" algn="ctr">
              <a:buNone/>
            </a:pPr>
            <a:endParaRPr lang="tr-TR" sz="4400" b="1" dirty="0" smtClean="0">
              <a:solidFill>
                <a:srgbClr val="0000FF"/>
              </a:solidFill>
            </a:endParaRPr>
          </a:p>
          <a:p>
            <a:pPr marL="0" indent="0" algn="ctr">
              <a:buNone/>
            </a:pPr>
            <a:r>
              <a:rPr lang="tr-TR" sz="4400" b="1" dirty="0" smtClean="0">
                <a:solidFill>
                  <a:srgbClr val="FF0000"/>
                </a:solidFill>
              </a:rPr>
              <a:t>OTİZM HASTALIK DEĞİLDİR</a:t>
            </a:r>
          </a:p>
          <a:p>
            <a:pPr marL="0" indent="0" algn="ctr">
              <a:buNone/>
            </a:pPr>
            <a:r>
              <a:rPr lang="tr-TR" sz="4400" b="1" dirty="0" smtClean="0">
                <a:solidFill>
                  <a:srgbClr val="FF0000"/>
                </a:solidFill>
              </a:rPr>
              <a:t>EĞİTİMLE AŞILABİLİR.</a:t>
            </a:r>
          </a:p>
          <a:p>
            <a:pPr marL="0" indent="0" algn="ctr">
              <a:buNone/>
            </a:pPr>
            <a:endParaRPr lang="tr-TR" sz="4000" b="1" dirty="0" smtClean="0">
              <a:solidFill>
                <a:srgbClr val="0000FF"/>
              </a:solidFill>
            </a:endParaRPr>
          </a:p>
          <a:p>
            <a:pPr marL="0" indent="0" algn="ctr">
              <a:buNone/>
            </a:pPr>
            <a:endParaRPr lang="tr-TR" sz="4000" b="1" dirty="0" smtClean="0">
              <a:solidFill>
                <a:srgbClr val="FF0000"/>
              </a:solidFill>
            </a:endParaRPr>
          </a:p>
          <a:p>
            <a:pPr marL="0" indent="0" algn="ctr">
              <a:buNone/>
            </a:pPr>
            <a:endParaRPr lang="tr-TR" sz="4000" b="1" dirty="0" smtClean="0">
              <a:solidFill>
                <a:srgbClr val="FF0000"/>
              </a:solidFill>
            </a:endParaRPr>
          </a:p>
          <a:p>
            <a:pPr marL="0" indent="0" algn="ctr">
              <a:buNone/>
            </a:pPr>
            <a:endParaRPr lang="tr-TR" sz="4000" b="1" dirty="0" smtClean="0">
              <a:solidFill>
                <a:srgbClr val="FF0000"/>
              </a:solidFill>
            </a:endParaRPr>
          </a:p>
          <a:p>
            <a:pPr marL="0" indent="0" algn="ctr">
              <a:buNone/>
            </a:pPr>
            <a:r>
              <a:rPr lang="tr-TR" sz="4000" b="1" dirty="0" smtClean="0">
                <a:solidFill>
                  <a:srgbClr val="FF0000"/>
                </a:solidFill>
              </a:rPr>
              <a:t> </a:t>
            </a:r>
          </a:p>
          <a:p>
            <a:pPr marL="0" indent="0" algn="ctr">
              <a:buNone/>
            </a:pPr>
            <a:r>
              <a:rPr lang="tr-TR" sz="4000" b="1" dirty="0" smtClean="0">
                <a:solidFill>
                  <a:srgbClr val="FF0000"/>
                </a:solidFill>
              </a:rPr>
              <a:t>                 </a:t>
            </a:r>
            <a:endParaRPr lang="tr-TR" sz="4000" b="1" dirty="0">
              <a:solidFill>
                <a:srgbClr val="FF0000"/>
              </a:solidFill>
            </a:endParaRPr>
          </a:p>
        </p:txBody>
      </p:sp>
      <p:pic>
        <p:nvPicPr>
          <p:cNvPr id="4" name="3 Resim" descr="otizm (1).jpg"/>
          <p:cNvPicPr>
            <a:picLocks noChangeAspect="1"/>
          </p:cNvPicPr>
          <p:nvPr/>
        </p:nvPicPr>
        <p:blipFill>
          <a:blip r:embed="rId2" cstate="print"/>
          <a:stretch>
            <a:fillRect/>
          </a:stretch>
        </p:blipFill>
        <p:spPr>
          <a:xfrm>
            <a:off x="0" y="2420888"/>
            <a:ext cx="9144000" cy="443711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725760"/>
          </a:xfrm>
        </p:spPr>
        <p:txBody>
          <a:bodyPr>
            <a:noAutofit/>
          </a:bodyPr>
          <a:lstStyle/>
          <a:p>
            <a:pPr algn="ctr"/>
            <a:r>
              <a:rPr lang="tr-TR" sz="4800" b="1" dirty="0" smtClean="0">
                <a:solidFill>
                  <a:srgbClr val="FF0000"/>
                </a:solidFill>
              </a:rPr>
              <a:t>Otizmin </a:t>
            </a:r>
            <a:r>
              <a:rPr lang="tr-TR" sz="4800" dirty="0" smtClean="0">
                <a:solidFill>
                  <a:srgbClr val="FF0000"/>
                </a:solidFill>
              </a:rPr>
              <a:t>nedenleri nelerdir? </a:t>
            </a:r>
            <a:r>
              <a:rPr lang="tr-TR" sz="4800" b="1" dirty="0" smtClean="0">
                <a:solidFill>
                  <a:srgbClr val="FF0000"/>
                </a:solidFill>
              </a:rPr>
              <a:t/>
            </a:r>
            <a:br>
              <a:rPr lang="tr-TR" sz="4800" b="1" dirty="0" smtClean="0">
                <a:solidFill>
                  <a:srgbClr val="FF0000"/>
                </a:solidFill>
              </a:rPr>
            </a:br>
            <a:endParaRPr lang="tr-TR" sz="4800" dirty="0">
              <a:solidFill>
                <a:srgbClr val="FF0000"/>
              </a:solidFill>
            </a:endParaRPr>
          </a:p>
        </p:txBody>
      </p:sp>
      <p:sp>
        <p:nvSpPr>
          <p:cNvPr id="3" name="2 İçerik Yer Tutucusu"/>
          <p:cNvSpPr>
            <a:spLocks noGrp="1"/>
          </p:cNvSpPr>
          <p:nvPr>
            <p:ph idx="4294967295"/>
          </p:nvPr>
        </p:nvSpPr>
        <p:spPr>
          <a:xfrm>
            <a:off x="0" y="228600"/>
            <a:ext cx="9144000" cy="7566248"/>
          </a:xfrm>
          <a:prstGeom prst="rect">
            <a:avLst/>
          </a:prstGeom>
        </p:spPr>
        <p:txBody>
          <a:bodyPr>
            <a:normAutofit/>
          </a:bodyPr>
          <a:lstStyle/>
          <a:p>
            <a:endParaRPr lang="tr-TR" sz="3600" dirty="0" smtClean="0"/>
          </a:p>
          <a:p>
            <a:r>
              <a:rPr lang="tr-TR" sz="3600" dirty="0" smtClean="0"/>
              <a:t>Otizmin nedeni henüz tam olarak tespit edilememiştir. Otizmin tek bir nedeni yoktur. Pek çok nedeni olduğu artık bilinmektedir. </a:t>
            </a:r>
            <a:r>
              <a:rPr lang="tr-TR" sz="3600" dirty="0" smtClean="0">
                <a:solidFill>
                  <a:srgbClr val="FF0000"/>
                </a:solidFill>
              </a:rPr>
              <a:t>Otistik bireylerde beyin hücreleri farklı çalışmaktadır. Hücreler arasında mesaj taşıyan kimyasal ileticilerde eksiklik yada fazlalık olduğu düşünülmektedir</a:t>
            </a:r>
            <a:r>
              <a:rPr lang="tr-TR" sz="2400" dirty="0" smtClean="0">
                <a:solidFill>
                  <a:srgbClr val="FF0000"/>
                </a:solidFill>
              </a:rPr>
              <a:t>. </a:t>
            </a:r>
          </a:p>
          <a:p>
            <a:endParaRPr lang="tr-TR" sz="2400" b="1" u="sng" dirty="0" smtClean="0"/>
          </a:p>
        </p:txBody>
      </p:sp>
      <p:pic>
        <p:nvPicPr>
          <p:cNvPr id="4" name="3 Resim" descr="otistik-nedir.jpg"/>
          <p:cNvPicPr>
            <a:picLocks noChangeAspect="1"/>
          </p:cNvPicPr>
          <p:nvPr/>
        </p:nvPicPr>
        <p:blipFill>
          <a:blip r:embed="rId2" cstate="print"/>
          <a:stretch>
            <a:fillRect/>
          </a:stretch>
        </p:blipFill>
        <p:spPr>
          <a:xfrm>
            <a:off x="0" y="6477000"/>
            <a:ext cx="9144000" cy="381000"/>
          </a:xfrm>
          <a:prstGeom prst="rect">
            <a:avLst/>
          </a:prstGeom>
        </p:spPr>
      </p:pic>
      <p:sp>
        <p:nvSpPr>
          <p:cNvPr id="5" name="object 9"/>
          <p:cNvSpPr/>
          <p:nvPr/>
        </p:nvSpPr>
        <p:spPr>
          <a:xfrm>
            <a:off x="0" y="5105400"/>
            <a:ext cx="9144000" cy="1752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216024"/>
          </a:xfrm>
        </p:spPr>
        <p:txBody>
          <a:bodyPr>
            <a:normAutofit fontScale="90000"/>
          </a:bodyPr>
          <a:lstStyle/>
          <a:p>
            <a:r>
              <a:rPr lang="tr-TR" dirty="0" smtClean="0"/>
              <a:t>Otizmin nedenleri hakkındaki çalışmalar</a:t>
            </a:r>
            <a:endParaRPr lang="tr-TR" dirty="0"/>
          </a:p>
        </p:txBody>
      </p:sp>
      <p:sp>
        <p:nvSpPr>
          <p:cNvPr id="3" name="2 İçerik Yer Tutucusu"/>
          <p:cNvSpPr>
            <a:spLocks noGrp="1"/>
          </p:cNvSpPr>
          <p:nvPr>
            <p:ph idx="4294967295"/>
          </p:nvPr>
        </p:nvSpPr>
        <p:spPr>
          <a:xfrm>
            <a:off x="0" y="457200"/>
            <a:ext cx="9144000" cy="762000"/>
          </a:xfrm>
          <a:prstGeom prst="rect">
            <a:avLst/>
          </a:prstGeom>
        </p:spPr>
        <p:txBody>
          <a:bodyPr>
            <a:normAutofit fontScale="55000" lnSpcReduction="20000"/>
          </a:bodyPr>
          <a:lstStyle/>
          <a:p>
            <a:endParaRPr lang="tr-TR" dirty="0" smtClean="0"/>
          </a:p>
          <a:p>
            <a:r>
              <a:rPr lang="tr-TR" dirty="0" smtClean="0"/>
              <a:t>  </a:t>
            </a:r>
          </a:p>
          <a:p>
            <a:r>
              <a:rPr lang="tr-TR" dirty="0" smtClean="0"/>
              <a:t> </a:t>
            </a:r>
            <a:r>
              <a:rPr lang="tr-TR" sz="2900" dirty="0" smtClean="0"/>
              <a:t>- ilk yıllarda otizme neden olan etkenin “buz dolabı” anneler olduğu inancı vardı. Buna göre, soğuk ve ilgisiz annelerin neden olduğu düşünülüyordu</a:t>
            </a:r>
          </a:p>
          <a:p>
            <a:endParaRPr lang="tr-TR" sz="2900" dirty="0" smtClean="0"/>
          </a:p>
          <a:p>
            <a:endParaRPr lang="tr-TR" sz="2900" dirty="0" smtClean="0"/>
          </a:p>
        </p:txBody>
      </p:sp>
      <p:sp>
        <p:nvSpPr>
          <p:cNvPr id="6" name="5 Dikdörtgen"/>
          <p:cNvSpPr/>
          <p:nvPr/>
        </p:nvSpPr>
        <p:spPr>
          <a:xfrm>
            <a:off x="0" y="1447800"/>
            <a:ext cx="8915400" cy="646331"/>
          </a:xfrm>
          <a:prstGeom prst="rect">
            <a:avLst/>
          </a:prstGeom>
        </p:spPr>
        <p:txBody>
          <a:bodyPr wrap="square">
            <a:spAutoFit/>
          </a:bodyPr>
          <a:lstStyle/>
          <a:p>
            <a:r>
              <a:rPr lang="tr-TR" dirty="0" smtClean="0"/>
              <a:t/>
            </a:r>
            <a:br>
              <a:rPr lang="tr-TR" dirty="0" smtClean="0"/>
            </a:br>
            <a:r>
              <a:rPr lang="tr-TR" dirty="0" smtClean="0"/>
              <a:t>     </a:t>
            </a:r>
            <a:endParaRPr lang="tr-TR" dirty="0"/>
          </a:p>
        </p:txBody>
      </p:sp>
      <p:sp>
        <p:nvSpPr>
          <p:cNvPr id="7" name="6 Dikdörtgen"/>
          <p:cNvSpPr/>
          <p:nvPr/>
        </p:nvSpPr>
        <p:spPr>
          <a:xfrm>
            <a:off x="0" y="1219200"/>
            <a:ext cx="9144000" cy="1754326"/>
          </a:xfrm>
          <a:prstGeom prst="rect">
            <a:avLst/>
          </a:prstGeom>
        </p:spPr>
        <p:txBody>
          <a:bodyPr wrap="square">
            <a:spAutoFit/>
          </a:bodyPr>
          <a:lstStyle/>
          <a:p>
            <a:r>
              <a:rPr lang="tr-TR" dirty="0" smtClean="0"/>
              <a:t>-Otizmin nörolojik sorunlardan kaynaklandığı düşünülmektedir. </a:t>
            </a:r>
          </a:p>
          <a:p>
            <a:r>
              <a:rPr lang="tr-TR" dirty="0" smtClean="0"/>
              <a:t>-Kalıtsal olabileceğine ilişkin bulgular vardır. Ancak, hangi gen ya da genlerin sebep olduğu bilinmemektedir. </a:t>
            </a:r>
          </a:p>
          <a:p>
            <a:r>
              <a:rPr lang="tr-TR" dirty="0" smtClean="0"/>
              <a:t>-çevresel etkenler, sonradan geçirilen hastalıklar, annenin hamilelikte geçirdiği rahatsızlıklar ve doğum sırasında beyine zarar verecek </a:t>
            </a:r>
            <a:r>
              <a:rPr lang="tr-TR" dirty="0" err="1" smtClean="0"/>
              <a:t>koplikasyonların</a:t>
            </a:r>
            <a:r>
              <a:rPr lang="tr-TR" dirty="0" smtClean="0"/>
              <a:t> da otizme neden olabileceği sanılmaktadır. </a:t>
            </a:r>
            <a:endParaRPr lang="tr-TR" dirty="0"/>
          </a:p>
        </p:txBody>
      </p:sp>
      <p:sp>
        <p:nvSpPr>
          <p:cNvPr id="8" name="7 Dikdörtgen"/>
          <p:cNvSpPr/>
          <p:nvPr/>
        </p:nvSpPr>
        <p:spPr>
          <a:xfrm>
            <a:off x="0" y="2743200"/>
            <a:ext cx="8915400" cy="923330"/>
          </a:xfrm>
          <a:prstGeom prst="rect">
            <a:avLst/>
          </a:prstGeom>
        </p:spPr>
        <p:txBody>
          <a:bodyPr wrap="square">
            <a:spAutoFit/>
          </a:bodyPr>
          <a:lstStyle/>
          <a:p>
            <a:endParaRPr lang="tr-TR" dirty="0" smtClean="0"/>
          </a:p>
          <a:p>
            <a:r>
              <a:rPr lang="tr-TR" dirty="0" smtClean="0"/>
              <a:t>-hamileliklerinde </a:t>
            </a:r>
            <a:r>
              <a:rPr lang="tr-TR" dirty="0" smtClean="0">
                <a:solidFill>
                  <a:srgbClr val="FF0000"/>
                </a:solidFill>
              </a:rPr>
              <a:t>depresyon</a:t>
            </a:r>
            <a:r>
              <a:rPr lang="tr-TR" dirty="0" smtClean="0"/>
              <a:t> ilaçlarının, kullananların çocuklarında otistik belirtilerin ortaya çıkması ihtimalinin daha yüksek olduğu tespit edilmişti.</a:t>
            </a:r>
            <a:endParaRPr lang="tr-TR" dirty="0"/>
          </a:p>
        </p:txBody>
      </p:sp>
      <p:sp>
        <p:nvSpPr>
          <p:cNvPr id="9" name="8 Dikdörtgen"/>
          <p:cNvSpPr/>
          <p:nvPr/>
        </p:nvSpPr>
        <p:spPr>
          <a:xfrm>
            <a:off x="0" y="3657600"/>
            <a:ext cx="9144000" cy="646331"/>
          </a:xfrm>
          <a:prstGeom prst="rect">
            <a:avLst/>
          </a:prstGeom>
        </p:spPr>
        <p:txBody>
          <a:bodyPr wrap="square">
            <a:spAutoFit/>
          </a:bodyPr>
          <a:lstStyle/>
          <a:p>
            <a:r>
              <a:rPr lang="tr-TR" dirty="0" smtClean="0"/>
              <a:t>-Otizm aslında bir bağırsak hastalığı! Bu çocuklarda kabızlık gibi mide-bağırsak sorunları çok fazla ve bu sorunları sindirimi bozuyor.</a:t>
            </a:r>
            <a:endParaRPr lang="tr-TR" dirty="0"/>
          </a:p>
        </p:txBody>
      </p:sp>
      <p:sp>
        <p:nvSpPr>
          <p:cNvPr id="11" name="10 Dikdörtgen"/>
          <p:cNvSpPr/>
          <p:nvPr/>
        </p:nvSpPr>
        <p:spPr>
          <a:xfrm>
            <a:off x="0" y="4267200"/>
            <a:ext cx="9144000" cy="2308324"/>
          </a:xfrm>
          <a:prstGeom prst="rect">
            <a:avLst/>
          </a:prstGeom>
        </p:spPr>
        <p:txBody>
          <a:bodyPr wrap="square">
            <a:spAutoFit/>
          </a:bodyPr>
          <a:lstStyle/>
          <a:p>
            <a:r>
              <a:rPr lang="tr-TR" dirty="0" smtClean="0"/>
              <a:t>-Antibiyotik kullanımının artması, - Metal içeren aşıların kullanımı,</a:t>
            </a:r>
            <a:br>
              <a:rPr lang="tr-TR" dirty="0" smtClean="0"/>
            </a:br>
            <a:r>
              <a:rPr lang="tr-TR" dirty="0" smtClean="0"/>
              <a:t>- Tekli yerine çoklu virüs aşılarının kullanımı, - Ekilebilir toprakların fakirleşerek sebze ve meyvelerdeki vitamin ve mineral içeriğinin düşmesi,</a:t>
            </a:r>
            <a:br>
              <a:rPr lang="tr-TR" dirty="0" smtClean="0"/>
            </a:br>
            <a:r>
              <a:rPr lang="tr-TR" dirty="0" smtClean="0"/>
              <a:t>- </a:t>
            </a:r>
            <a:r>
              <a:rPr lang="tr-TR" dirty="0" err="1" smtClean="0"/>
              <a:t>Omega</a:t>
            </a:r>
            <a:r>
              <a:rPr lang="tr-TR" dirty="0" smtClean="0"/>
              <a:t> 3(et,süt,yumurta) tüketiminin azalması,</a:t>
            </a:r>
            <a:br>
              <a:rPr lang="tr-TR" dirty="0" smtClean="0"/>
            </a:br>
            <a:r>
              <a:rPr lang="tr-TR" dirty="0" smtClean="0"/>
              <a:t>- Ağır metal, ilaç ve toksinlere fazla maruz kalınması.</a:t>
            </a:r>
          </a:p>
          <a:p>
            <a:r>
              <a:rPr lang="tr-TR" dirty="0" smtClean="0"/>
              <a:t>-son olarak </a:t>
            </a:r>
            <a:r>
              <a:rPr lang="tr-TR" dirty="0" err="1" smtClean="0"/>
              <a:t>türk</a:t>
            </a:r>
            <a:r>
              <a:rPr lang="tr-TR" dirty="0" smtClean="0"/>
              <a:t> bilim adamı :Akraba  evliliğine bağlı olarak aynı gende bozukluk taşıyan ebeveynlerin çocuklarında iki genin de bozuk gelmesinden dolayı bu hastalığın görüldüğü tespit edilmiştir.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980728"/>
            <a:ext cx="6368876" cy="792088"/>
          </a:xfrm>
        </p:spPr>
        <p:txBody>
          <a:bodyPr/>
          <a:lstStyle/>
          <a:p>
            <a:endParaRPr lang="tr-TR" dirty="0"/>
          </a:p>
        </p:txBody>
      </p:sp>
      <p:sp>
        <p:nvSpPr>
          <p:cNvPr id="3" name="2 İçerik Yer Tutucusu"/>
          <p:cNvSpPr>
            <a:spLocks noGrp="1"/>
          </p:cNvSpPr>
          <p:nvPr>
            <p:ph idx="4294967295"/>
          </p:nvPr>
        </p:nvSpPr>
        <p:spPr>
          <a:xfrm>
            <a:off x="0" y="3048000"/>
            <a:ext cx="9144000" cy="4985980"/>
          </a:xfrm>
          <a:prstGeom prst="rect">
            <a:avLst/>
          </a:prstGeom>
        </p:spPr>
        <p:txBody>
          <a:bodyPr/>
          <a:lstStyle/>
          <a:p>
            <a:r>
              <a:rPr lang="tr-TR" sz="3200" dirty="0" smtClean="0"/>
              <a:t>Otizm erkeklerde kızlara oranla 4 kat daha fazla görülür fakat genelde kızlarda daha ağır seyreder. Otistik bireylerin % 70’inde zeka geriliği görülmektedir. % 30’u normal ve bu %30’luk dilimin %10’u üstün zekaya sahiptirler. Her 169 çocuktan biri otizm tanısı almaktadır</a:t>
            </a:r>
          </a:p>
          <a:p>
            <a:r>
              <a:rPr lang="tr-TR" sz="2800" b="1" dirty="0" smtClean="0"/>
              <a:t>Gebelikte alınan </a:t>
            </a:r>
            <a:r>
              <a:rPr lang="tr-TR" sz="2800" b="1" dirty="0" err="1" smtClean="0"/>
              <a:t>folik</a:t>
            </a:r>
            <a:r>
              <a:rPr lang="tr-TR" sz="2800" b="1" dirty="0" smtClean="0"/>
              <a:t> asit otizm riskini %40       azaltıyor</a:t>
            </a:r>
            <a:endParaRPr lang="tr-TR" sz="2800" dirty="0" smtClean="0"/>
          </a:p>
          <a:p>
            <a:endParaRPr lang="tr-TR" sz="2800" b="1" dirty="0" smtClean="0"/>
          </a:p>
          <a:p>
            <a:endParaRPr lang="tr-TR" dirty="0" smtClean="0"/>
          </a:p>
          <a:p>
            <a:endParaRPr lang="tr-TR" dirty="0"/>
          </a:p>
        </p:txBody>
      </p:sp>
      <p:pic>
        <p:nvPicPr>
          <p:cNvPr id="4" name="3 Resim" descr="otizm.jpg"/>
          <p:cNvPicPr>
            <a:picLocks noChangeAspect="1"/>
          </p:cNvPicPr>
          <p:nvPr/>
        </p:nvPicPr>
        <p:blipFill>
          <a:blip r:embed="rId2" cstate="print"/>
          <a:stretch>
            <a:fillRect/>
          </a:stretch>
        </p:blipFill>
        <p:spPr>
          <a:xfrm>
            <a:off x="0" y="0"/>
            <a:ext cx="9144000" cy="2971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699500" cy="1107996"/>
          </a:xfrm>
        </p:spPr>
        <p:txBody>
          <a:bodyPr/>
          <a:lstStyle/>
          <a:p>
            <a:r>
              <a:rPr lang="tr-TR" dirty="0" smtClean="0"/>
              <a:t>OTİSTİK ÇOCUKLAR VE</a:t>
            </a:r>
            <a:r>
              <a:rPr lang="tr-TR" spc="-55" dirty="0" smtClean="0"/>
              <a:t> </a:t>
            </a:r>
            <a:r>
              <a:rPr lang="tr-TR" dirty="0" smtClean="0"/>
              <a:t>GELİŞİMSEL  ÖZELLİKLERİ</a:t>
            </a:r>
            <a:endParaRPr lang="tr-TR" dirty="0"/>
          </a:p>
        </p:txBody>
      </p:sp>
      <p:sp>
        <p:nvSpPr>
          <p:cNvPr id="3" name="2 Metin Yer Tutucusu"/>
          <p:cNvSpPr>
            <a:spLocks noGrp="1"/>
          </p:cNvSpPr>
          <p:nvPr>
            <p:ph type="body" idx="1"/>
          </p:nvPr>
        </p:nvSpPr>
        <p:spPr>
          <a:xfrm>
            <a:off x="0" y="2209800"/>
            <a:ext cx="8991600" cy="2133600"/>
          </a:xfrm>
        </p:spPr>
        <p:txBody>
          <a:bodyPr/>
          <a:lstStyle/>
          <a:p>
            <a:r>
              <a:rPr lang="tr-TR" dirty="0" smtClean="0">
                <a:solidFill>
                  <a:srgbClr val="FF0000"/>
                </a:solidFill>
              </a:rPr>
              <a:t>A- SOSYAL İLİŞKİDE GÜÇLÜK</a:t>
            </a:r>
          </a:p>
          <a:p>
            <a:r>
              <a:rPr lang="tr-TR" sz="1800" dirty="0" smtClean="0"/>
              <a:t>-</a:t>
            </a:r>
            <a:r>
              <a:rPr lang="tr-TR" sz="2000" dirty="0" smtClean="0"/>
              <a:t>BAŞKALARIYLA GÖZ TEMASI KURMAKTA ZORLANMAK</a:t>
            </a:r>
          </a:p>
          <a:p>
            <a:r>
              <a:rPr lang="tr-TR" sz="2000" dirty="0" smtClean="0"/>
              <a:t>-ARKADAŞLIK İLİŞKİLERİ GELİŞTİREMEME</a:t>
            </a:r>
          </a:p>
          <a:p>
            <a:r>
              <a:rPr lang="tr-TR" sz="2000" dirty="0" smtClean="0"/>
              <a:t>-PEK ÇOK ŞEYİ BAŞKALARI İLE DEĞİL DE KENDİ BAŞINA YAPMAYI YEĞLEMEK</a:t>
            </a:r>
          </a:p>
          <a:p>
            <a:r>
              <a:rPr lang="tr-TR" sz="2000" dirty="0" smtClean="0"/>
              <a:t>-ÇEVRESİNDEKİ KİŞİLERİN YAPTIKLARI İLE İLGİLENMEMEK</a:t>
            </a:r>
          </a:p>
        </p:txBody>
      </p:sp>
      <p:pic>
        <p:nvPicPr>
          <p:cNvPr id="4" name="3 Resim" descr="eyJpIjoiYiJ9oh_01Güney.jpg"/>
          <p:cNvPicPr>
            <a:picLocks noChangeAspect="1"/>
          </p:cNvPicPr>
          <p:nvPr/>
        </p:nvPicPr>
        <p:blipFill>
          <a:blip r:embed="rId2" cstate="print"/>
          <a:stretch>
            <a:fillRect/>
          </a:stretch>
        </p:blipFill>
        <p:spPr>
          <a:xfrm>
            <a:off x="0" y="4343400"/>
            <a:ext cx="9144000" cy="2590800"/>
          </a:xfrm>
          <a:prstGeom prst="rect">
            <a:avLst/>
          </a:prstGeom>
        </p:spPr>
      </p:pic>
      <p:sp>
        <p:nvSpPr>
          <p:cNvPr id="5" name="4 Dikdörtgen"/>
          <p:cNvSpPr/>
          <p:nvPr/>
        </p:nvSpPr>
        <p:spPr>
          <a:xfrm>
            <a:off x="0" y="1219199"/>
            <a:ext cx="9144000" cy="925894"/>
          </a:xfrm>
          <a:prstGeom prst="rect">
            <a:avLst/>
          </a:prstGeom>
        </p:spPr>
        <p:txBody>
          <a:bodyPr wrap="square">
            <a:spAutoFit/>
          </a:bodyPr>
          <a:lstStyle/>
          <a:p>
            <a:pPr marL="287020" indent="-274320">
              <a:lnSpc>
                <a:spcPts val="1265"/>
              </a:lnSpc>
              <a:buClr>
                <a:srgbClr val="0AD0D9"/>
              </a:buClr>
              <a:buSzPct val="93333"/>
              <a:buFont typeface="Wingdings 2"/>
              <a:buChar char=""/>
              <a:tabLst>
                <a:tab pos="286385" algn="l"/>
                <a:tab pos="287020" algn="l"/>
              </a:tabLst>
            </a:pPr>
            <a:r>
              <a:rPr lang="tr-TR" sz="2400" dirty="0" smtClean="0">
                <a:latin typeface="Comic Sans MS"/>
                <a:cs typeface="Comic Sans MS"/>
              </a:rPr>
              <a:t>Otistik çocuklar </a:t>
            </a:r>
            <a:r>
              <a:rPr lang="tr-TR" sz="2400" spc="-5" dirty="0" smtClean="0">
                <a:latin typeface="Comic Sans MS"/>
                <a:cs typeface="Comic Sans MS"/>
              </a:rPr>
              <a:t>birbirlerinden </a:t>
            </a:r>
            <a:r>
              <a:rPr lang="tr-TR" sz="2400" dirty="0" smtClean="0">
                <a:latin typeface="Comic Sans MS"/>
                <a:cs typeface="Comic Sans MS"/>
              </a:rPr>
              <a:t>farklı </a:t>
            </a:r>
            <a:r>
              <a:rPr lang="tr-TR" sz="2400" spc="-5" dirty="0" smtClean="0">
                <a:latin typeface="Comic Sans MS"/>
                <a:cs typeface="Comic Sans MS"/>
              </a:rPr>
              <a:t>gelişimsel özellikler </a:t>
            </a:r>
          </a:p>
          <a:p>
            <a:pPr marL="287020" indent="-274320">
              <a:lnSpc>
                <a:spcPts val="1265"/>
              </a:lnSpc>
              <a:buClr>
                <a:srgbClr val="0AD0D9"/>
              </a:buClr>
              <a:buSzPct val="93333"/>
              <a:buFont typeface="Wingdings 2"/>
              <a:buChar char=""/>
              <a:tabLst>
                <a:tab pos="286385" algn="l"/>
                <a:tab pos="287020" algn="l"/>
              </a:tabLst>
            </a:pPr>
            <a:endParaRPr lang="tr-TR" sz="2400" spc="-5" dirty="0" smtClean="0">
              <a:latin typeface="Comic Sans MS"/>
              <a:cs typeface="Comic Sans MS"/>
            </a:endParaRPr>
          </a:p>
          <a:p>
            <a:pPr marL="287020" indent="-274320">
              <a:lnSpc>
                <a:spcPts val="1265"/>
              </a:lnSpc>
              <a:buClr>
                <a:srgbClr val="0AD0D9"/>
              </a:buClr>
              <a:buSzPct val="93333"/>
              <a:tabLst>
                <a:tab pos="286385" algn="l"/>
                <a:tab pos="287020" algn="l"/>
              </a:tabLst>
            </a:pPr>
            <a:r>
              <a:rPr lang="tr-TR" sz="2400" spc="-5" dirty="0" smtClean="0">
                <a:latin typeface="Comic Sans MS"/>
                <a:cs typeface="Comic Sans MS"/>
              </a:rPr>
              <a:t>göstermektedirler.</a:t>
            </a:r>
            <a:r>
              <a:rPr lang="tr-TR" sz="2400" spc="245" dirty="0" smtClean="0">
                <a:latin typeface="Comic Sans MS"/>
                <a:cs typeface="Comic Sans MS"/>
              </a:rPr>
              <a:t> </a:t>
            </a:r>
            <a:r>
              <a:rPr lang="tr-TR" sz="2400" dirty="0" smtClean="0">
                <a:latin typeface="Comic Sans MS"/>
                <a:cs typeface="Comic Sans MS"/>
              </a:rPr>
              <a:t>Bazı </a:t>
            </a:r>
            <a:r>
              <a:rPr lang="tr-TR" sz="2400" spc="-5" dirty="0" smtClean="0">
                <a:latin typeface="Comic Sans MS"/>
                <a:cs typeface="Comic Sans MS"/>
              </a:rPr>
              <a:t>belirtiler bir </a:t>
            </a:r>
            <a:r>
              <a:rPr lang="tr-TR" sz="2400" dirty="0" smtClean="0">
                <a:latin typeface="Comic Sans MS"/>
                <a:cs typeface="Comic Sans MS"/>
              </a:rPr>
              <a:t>çocukta </a:t>
            </a:r>
            <a:r>
              <a:rPr lang="tr-TR" sz="2400" spc="-5" dirty="0" smtClean="0">
                <a:latin typeface="Comic Sans MS"/>
                <a:cs typeface="Comic Sans MS"/>
              </a:rPr>
              <a:t>belirgin </a:t>
            </a:r>
            <a:r>
              <a:rPr lang="tr-TR" sz="2400" dirty="0" smtClean="0">
                <a:latin typeface="Comic Sans MS"/>
                <a:cs typeface="Comic Sans MS"/>
              </a:rPr>
              <a:t>olarak </a:t>
            </a:r>
          </a:p>
          <a:p>
            <a:pPr marL="287020" indent="-274320">
              <a:lnSpc>
                <a:spcPts val="1265"/>
              </a:lnSpc>
              <a:buClr>
                <a:srgbClr val="0AD0D9"/>
              </a:buClr>
              <a:buSzPct val="93333"/>
              <a:buFont typeface="Wingdings 2"/>
              <a:buChar char=""/>
              <a:tabLst>
                <a:tab pos="286385" algn="l"/>
                <a:tab pos="287020" algn="l"/>
              </a:tabLst>
            </a:pPr>
            <a:endParaRPr lang="tr-TR" sz="2400" spc="-5" dirty="0" smtClean="0">
              <a:latin typeface="Comic Sans MS"/>
              <a:cs typeface="Comic Sans MS"/>
            </a:endParaRPr>
          </a:p>
          <a:p>
            <a:pPr marL="287020" indent="-274320">
              <a:lnSpc>
                <a:spcPts val="1265"/>
              </a:lnSpc>
              <a:buClr>
                <a:srgbClr val="0AD0D9"/>
              </a:buClr>
              <a:buSzPct val="93333"/>
              <a:buFont typeface="Wingdings 2"/>
              <a:buChar char=""/>
              <a:tabLst>
                <a:tab pos="286385" algn="l"/>
                <a:tab pos="287020" algn="l"/>
              </a:tabLst>
            </a:pPr>
            <a:r>
              <a:rPr lang="tr-TR" sz="2400" spc="-5" dirty="0" smtClean="0">
                <a:latin typeface="Comic Sans MS"/>
                <a:cs typeface="Comic Sans MS"/>
              </a:rPr>
              <a:t>gözlemlenirken diğer bir </a:t>
            </a:r>
            <a:r>
              <a:rPr lang="tr-TR" sz="2400" dirty="0" smtClean="0">
                <a:latin typeface="Comic Sans MS"/>
                <a:cs typeface="Comic Sans MS"/>
              </a:rPr>
              <a:t>çocukta </a:t>
            </a:r>
            <a:r>
              <a:rPr lang="tr-TR" sz="2400" spc="-5" dirty="0" smtClean="0">
                <a:latin typeface="Comic Sans MS"/>
                <a:cs typeface="Comic Sans MS"/>
              </a:rPr>
              <a:t>hiç  görülmeyebilir.</a:t>
            </a:r>
            <a:endParaRPr lang="tr-TR" sz="2400" dirty="0">
              <a:latin typeface="Comic Sans MS"/>
              <a:cs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444500" y="4876800"/>
            <a:ext cx="8255000" cy="228600"/>
          </a:xfrm>
        </p:spPr>
        <p:txBody>
          <a:bodyPr/>
          <a:lstStyle/>
          <a:p>
            <a:endParaRPr lang="tr-TR" dirty="0"/>
          </a:p>
        </p:txBody>
      </p:sp>
      <p:sp>
        <p:nvSpPr>
          <p:cNvPr id="4" name="object 3"/>
          <p:cNvSpPr>
            <a:spLocks noGrp="1"/>
          </p:cNvSpPr>
          <p:nvPr>
            <p:ph type="body" idx="1"/>
          </p:nvPr>
        </p:nvSpPr>
        <p:spPr>
          <a:xfrm>
            <a:off x="0" y="2971800"/>
            <a:ext cx="9144000" cy="3886200"/>
          </a:xfrm>
          <a:prstGeom prst="rect">
            <a:avLst/>
          </a:prstGeom>
          <a:blipFill>
            <a:blip r:embed="rId2" cstate="print"/>
            <a:stretch>
              <a:fillRect/>
            </a:stretch>
          </a:blipFill>
        </p:spPr>
        <p:txBody>
          <a:bodyPr wrap="square" lIns="0" tIns="0" rIns="0" bIns="0" rtlCol="0"/>
          <a:lstStyle/>
          <a:p>
            <a:endParaRPr lang="tr-TR" dirty="0"/>
          </a:p>
        </p:txBody>
      </p:sp>
      <p:sp>
        <p:nvSpPr>
          <p:cNvPr id="5" name="4 Dikdörtgen"/>
          <p:cNvSpPr/>
          <p:nvPr/>
        </p:nvSpPr>
        <p:spPr>
          <a:xfrm>
            <a:off x="0" y="304800"/>
            <a:ext cx="9144000" cy="2800767"/>
          </a:xfrm>
          <a:prstGeom prst="rect">
            <a:avLst/>
          </a:prstGeom>
        </p:spPr>
        <p:txBody>
          <a:bodyPr wrap="square">
            <a:spAutoFit/>
          </a:bodyPr>
          <a:lstStyle/>
          <a:p>
            <a:r>
              <a:rPr lang="tr-TR" sz="3200" dirty="0" smtClean="0">
                <a:solidFill>
                  <a:srgbClr val="FF0000"/>
                </a:solidFill>
              </a:rPr>
              <a:t>B-İLETİŞİM ZORLUKLARI</a:t>
            </a:r>
          </a:p>
          <a:p>
            <a:r>
              <a:rPr lang="tr-TR" sz="2400" dirty="0" smtClean="0">
                <a:solidFill>
                  <a:srgbClr val="FF0000"/>
                </a:solidFill>
              </a:rPr>
              <a:t>-</a:t>
            </a:r>
            <a:r>
              <a:rPr lang="tr-TR" sz="2400" dirty="0" smtClean="0"/>
              <a:t>DİL VE KONUŞMA YÖNÜNDEN ARKADAŞLARININ GERİSİNDE OLMAK VEYA HİÇ KONUŞAMAMAK</a:t>
            </a:r>
          </a:p>
          <a:p>
            <a:r>
              <a:rPr lang="tr-TR" sz="2400" dirty="0" smtClean="0"/>
              <a:t>-BAŞKALARI İLE SOHBET BAŞLATMADA VE SÜRDÜRMEDE ZORLANMAK</a:t>
            </a:r>
          </a:p>
          <a:p>
            <a:r>
              <a:rPr lang="tr-TR" sz="2400" dirty="0" smtClean="0"/>
              <a:t>-BAZI SÖZLERİ TEKRAR TEKRAR VE İLİŞKİSİZ ZAMANDA SÖYLEMEK</a:t>
            </a:r>
          </a:p>
          <a:p>
            <a:r>
              <a:rPr lang="tr-TR" sz="2400" dirty="0" smtClean="0"/>
              <a:t>-ÇEVRESİNDE BULUNAN AYNI YAŞLARDAKİ ÇOCUKLARIN OYNADIĞI OYUNLARA İLGİ GÖSTERMEMEK</a:t>
            </a:r>
          </a:p>
        </p:txBody>
      </p:sp>
      <p:pic>
        <p:nvPicPr>
          <p:cNvPr id="6" name="5 Resim" descr="0_3f6cf_abd9d029_XL.jpg"/>
          <p:cNvPicPr>
            <a:picLocks noChangeAspect="1"/>
          </p:cNvPicPr>
          <p:nvPr/>
        </p:nvPicPr>
        <p:blipFill>
          <a:blip r:embed="rId3" cstate="print"/>
          <a:stretch>
            <a:fillRect/>
          </a:stretch>
        </p:blipFill>
        <p:spPr>
          <a:xfrm>
            <a:off x="0" y="2971800"/>
            <a:ext cx="9144000" cy="388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Metin Yer Tutucusu"/>
          <p:cNvSpPr>
            <a:spLocks noGrp="1"/>
          </p:cNvSpPr>
          <p:nvPr>
            <p:ph type="body" idx="1"/>
          </p:nvPr>
        </p:nvSpPr>
        <p:spPr>
          <a:xfrm>
            <a:off x="0" y="1295401"/>
            <a:ext cx="9144000" cy="5824671"/>
          </a:xfrm>
        </p:spPr>
        <p:txBody>
          <a:bodyPr/>
          <a:lstStyle/>
          <a:p>
            <a:endParaRPr lang="tr-TR" dirty="0" smtClean="0">
              <a:solidFill>
                <a:srgbClr val="FF0000"/>
              </a:solidFill>
            </a:endParaRPr>
          </a:p>
          <a:p>
            <a:endParaRPr lang="tr-TR" dirty="0" smtClean="0">
              <a:solidFill>
                <a:srgbClr val="FF0000"/>
              </a:solidFill>
            </a:endParaRPr>
          </a:p>
          <a:p>
            <a:endParaRPr lang="tr-TR" dirty="0" smtClean="0">
              <a:solidFill>
                <a:srgbClr val="FF0000"/>
              </a:solidFill>
            </a:endParaRPr>
          </a:p>
          <a:p>
            <a:r>
              <a:rPr lang="tr-TR" dirty="0" smtClean="0">
                <a:solidFill>
                  <a:srgbClr val="FF0000"/>
                </a:solidFill>
              </a:rPr>
              <a:t>C-İLGİ VE DAVRANIŞ TAKINTILARI</a:t>
            </a:r>
            <a:endParaRPr lang="tr-TR" sz="2000" dirty="0" smtClean="0"/>
          </a:p>
          <a:p>
            <a:r>
              <a:rPr lang="tr-TR" sz="2000" dirty="0" smtClean="0"/>
              <a:t>-GÜNLÜK YAŞAMDAKİ DÜZEN DEĞİŞİKLİKLERİNE KATLANMAMAK (EŞYALARIN YERİNİN DEĞİŞMESİ)</a:t>
            </a:r>
          </a:p>
          <a:p>
            <a:r>
              <a:rPr lang="tr-TR" sz="2000" dirty="0" smtClean="0"/>
              <a:t>-SIRA DIŞI BEDEN HAREKETİ YAPMAK SALLANMAK, ÇIRPINMAK</a:t>
            </a:r>
          </a:p>
          <a:p>
            <a:r>
              <a:rPr lang="tr-TR" sz="2000" dirty="0" smtClean="0"/>
              <a:t>-BAZI NESNELERLE SIRA DIŞI HAREKETLER YAPMAK DÖNDÜRMEK SIRAYA DÜZMEK</a:t>
            </a:r>
          </a:p>
          <a:p>
            <a:pPr marL="287020" marR="214629" indent="-274320">
              <a:lnSpc>
                <a:spcPts val="1440"/>
              </a:lnSpc>
              <a:spcBef>
                <a:spcPts val="345"/>
              </a:spcBef>
              <a:buClr>
                <a:srgbClr val="0AD0D9"/>
              </a:buClr>
              <a:buSzPct val="93333"/>
              <a:buFont typeface="Wingdings 2"/>
              <a:buChar char=""/>
              <a:tabLst>
                <a:tab pos="286385" algn="l"/>
                <a:tab pos="287020" algn="l"/>
              </a:tabLst>
            </a:pPr>
            <a:r>
              <a:rPr lang="tr-TR" spc="-5" dirty="0" smtClean="0"/>
              <a:t>Seslere </a:t>
            </a:r>
            <a:r>
              <a:rPr lang="tr-TR" dirty="0" smtClean="0"/>
              <a:t>karşı </a:t>
            </a:r>
            <a:r>
              <a:rPr lang="tr-TR" spc="-5" dirty="0" smtClean="0"/>
              <a:t>duyarlılık (örneğin kulaklarını eliyle  </a:t>
            </a:r>
            <a:r>
              <a:rPr lang="tr-TR" dirty="0" smtClean="0"/>
              <a:t>kapatma) </a:t>
            </a:r>
            <a:r>
              <a:rPr lang="tr-TR" spc="-5" dirty="0" smtClean="0"/>
              <a:t>gösterirken bir </a:t>
            </a:r>
            <a:r>
              <a:rPr lang="tr-TR" dirty="0" smtClean="0"/>
              <a:t>kısmı </a:t>
            </a:r>
            <a:r>
              <a:rPr lang="tr-TR" spc="-5" dirty="0" smtClean="0"/>
              <a:t>da </a:t>
            </a:r>
          </a:p>
          <a:p>
            <a:pPr marL="287020" marR="214629" indent="-274320">
              <a:lnSpc>
                <a:spcPts val="1440"/>
              </a:lnSpc>
              <a:spcBef>
                <a:spcPts val="345"/>
              </a:spcBef>
              <a:buClr>
                <a:srgbClr val="0AD0D9"/>
              </a:buClr>
              <a:buSzPct val="93333"/>
              <a:buFont typeface="Wingdings 2"/>
              <a:buChar char=""/>
              <a:tabLst>
                <a:tab pos="286385" algn="l"/>
                <a:tab pos="287020" algn="l"/>
              </a:tabLst>
            </a:pPr>
            <a:endParaRPr lang="tr-TR" spc="-5" dirty="0" smtClean="0"/>
          </a:p>
          <a:p>
            <a:pPr marL="287020" marR="214629" indent="-274320">
              <a:lnSpc>
                <a:spcPts val="1440"/>
              </a:lnSpc>
              <a:spcBef>
                <a:spcPts val="345"/>
              </a:spcBef>
              <a:buClr>
                <a:srgbClr val="0AD0D9"/>
              </a:buClr>
              <a:buSzPct val="93333"/>
              <a:buFont typeface="Wingdings 2"/>
              <a:buChar char=""/>
              <a:tabLst>
                <a:tab pos="286385" algn="l"/>
                <a:tab pos="287020" algn="l"/>
              </a:tabLst>
            </a:pPr>
            <a:r>
              <a:rPr lang="tr-TR" spc="-5" dirty="0" smtClean="0"/>
              <a:t>aşırı yüksek seslerden rahatsızlık duymaz hatta </a:t>
            </a:r>
          </a:p>
          <a:p>
            <a:pPr marL="287020" marR="214629" indent="-274320">
              <a:lnSpc>
                <a:spcPts val="1440"/>
              </a:lnSpc>
              <a:spcBef>
                <a:spcPts val="345"/>
              </a:spcBef>
              <a:buClr>
                <a:srgbClr val="0AD0D9"/>
              </a:buClr>
              <a:buSzPct val="93333"/>
              <a:buFont typeface="Wingdings 2"/>
              <a:buChar char=""/>
              <a:tabLst>
                <a:tab pos="286385" algn="l"/>
                <a:tab pos="287020" algn="l"/>
              </a:tabLst>
            </a:pPr>
            <a:endParaRPr lang="tr-TR" spc="-5" dirty="0" smtClean="0"/>
          </a:p>
          <a:p>
            <a:pPr marL="287020" marR="214629" indent="-274320">
              <a:lnSpc>
                <a:spcPts val="1440"/>
              </a:lnSpc>
              <a:spcBef>
                <a:spcPts val="345"/>
              </a:spcBef>
              <a:buClr>
                <a:srgbClr val="0AD0D9"/>
              </a:buClr>
              <a:buSzPct val="93333"/>
              <a:tabLst>
                <a:tab pos="286385" algn="l"/>
                <a:tab pos="287020" algn="l"/>
              </a:tabLst>
            </a:pPr>
            <a:r>
              <a:rPr lang="tr-TR" spc="-5" dirty="0" smtClean="0"/>
              <a:t>Hoşlanabilirler</a:t>
            </a:r>
            <a:endParaRPr lang="tr-TR" dirty="0" smtClean="0"/>
          </a:p>
          <a:p>
            <a:r>
              <a:rPr lang="tr-TR" spc="-5" dirty="0" smtClean="0"/>
              <a:t>insan yüzüne ve çevrelerindeki  </a:t>
            </a:r>
            <a:r>
              <a:rPr lang="tr-TR" dirty="0" smtClean="0"/>
              <a:t>birçok </a:t>
            </a:r>
            <a:r>
              <a:rPr lang="tr-TR" spc="-5" dirty="0" smtClean="0"/>
              <a:t>nesneye bakmamalarına </a:t>
            </a:r>
            <a:r>
              <a:rPr lang="tr-TR" dirty="0" smtClean="0"/>
              <a:t>karşın </a:t>
            </a:r>
            <a:r>
              <a:rPr lang="tr-TR" spc="-5" dirty="0" smtClean="0">
                <a:solidFill>
                  <a:srgbClr val="FF0000"/>
                </a:solidFill>
              </a:rPr>
              <a:t>hareket </a:t>
            </a:r>
            <a:r>
              <a:rPr lang="tr-TR" spc="-10" dirty="0" smtClean="0">
                <a:solidFill>
                  <a:srgbClr val="FF0000"/>
                </a:solidFill>
              </a:rPr>
              <a:t>eden, </a:t>
            </a:r>
            <a:r>
              <a:rPr lang="tr-TR" spc="-5" dirty="0" smtClean="0">
                <a:solidFill>
                  <a:srgbClr val="FF0000"/>
                </a:solidFill>
              </a:rPr>
              <a:t>dönen </a:t>
            </a:r>
            <a:r>
              <a:rPr lang="tr-TR" dirty="0" smtClean="0">
                <a:solidFill>
                  <a:srgbClr val="FF0000"/>
                </a:solidFill>
              </a:rPr>
              <a:t>ya </a:t>
            </a:r>
            <a:r>
              <a:rPr lang="tr-TR" spc="-5" dirty="0" smtClean="0">
                <a:solidFill>
                  <a:srgbClr val="FF0000"/>
                </a:solidFill>
              </a:rPr>
              <a:t>da parlak </a:t>
            </a:r>
            <a:r>
              <a:rPr lang="tr-TR" spc="-5" dirty="0" smtClean="0"/>
              <a:t>olan bazı  nesnelere </a:t>
            </a:r>
            <a:r>
              <a:rPr lang="tr-TR" dirty="0" smtClean="0"/>
              <a:t>çok </a:t>
            </a:r>
            <a:r>
              <a:rPr lang="tr-TR" spc="-5" dirty="0" smtClean="0"/>
              <a:t>uzun bakabildikleri</a:t>
            </a:r>
            <a:endParaRPr lang="tr-TR" dirty="0" smtClean="0"/>
          </a:p>
          <a:p>
            <a:endParaRPr lang="tr-TR" dirty="0"/>
          </a:p>
        </p:txBody>
      </p:sp>
      <p:pic>
        <p:nvPicPr>
          <p:cNvPr id="4" name="3 Resim" descr="otizm11.jpg"/>
          <p:cNvPicPr>
            <a:picLocks noChangeAspect="1"/>
          </p:cNvPicPr>
          <p:nvPr/>
        </p:nvPicPr>
        <p:blipFill>
          <a:blip r:embed="rId2" cstate="print"/>
          <a:stretch>
            <a:fillRect/>
          </a:stretch>
        </p:blipFill>
        <p:spPr>
          <a:xfrm>
            <a:off x="0" y="0"/>
            <a:ext cx="9144000" cy="2438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1893</Words>
  <Application>Microsoft Office PowerPoint</Application>
  <PresentationFormat>Ekran Gösterisi (4:3)</PresentationFormat>
  <Paragraphs>198</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Theme</vt:lpstr>
      <vt:lpstr>OTİZM   </vt:lpstr>
      <vt:lpstr>Slayt 2</vt:lpstr>
      <vt:lpstr>Otizm nedir?</vt:lpstr>
      <vt:lpstr>Otizmin nedenleri nelerdir?  </vt:lpstr>
      <vt:lpstr>Otizmin nedenleri hakkındaki çalışmalar</vt:lpstr>
      <vt:lpstr>Slayt 6</vt:lpstr>
      <vt:lpstr>OTİSTİK ÇOCUKLAR VE GELİŞİMSEL  ÖZELLİKLERİ</vt:lpstr>
      <vt:lpstr>Slayt 8</vt:lpstr>
      <vt:lpstr>Slayt 9</vt:lpstr>
      <vt:lpstr>Slayt 10</vt:lpstr>
      <vt:lpstr>Otistik Çocukların Davranış Problemleri</vt:lpstr>
      <vt:lpstr>Çocuğum için ne yapabilirim?</vt:lpstr>
      <vt:lpstr>Eğitime evde de devam edin</vt:lpstr>
      <vt:lpstr>GAPS diyeti hasarlı,yaralı,ülserli bağırsak duvarını ve epitel dokusunu iyileştirmek için uygulanan bir diyettir</vt:lpstr>
      <vt:lpstr>GAPS HASTASININ KAÇINMASI GEREKEN        GIDALAR </vt:lpstr>
      <vt:lpstr> Günlük plan yapın</vt:lpstr>
      <vt:lpstr>Göz iletişimini sağlayın</vt:lpstr>
      <vt:lpstr>Çocuğunuzla konuşun</vt:lpstr>
      <vt:lpstr>DİL GELİŞİMİ İÇİN</vt:lpstr>
      <vt:lpstr>Oyun oynamayı öğretmelisiniz.</vt:lpstr>
      <vt:lpstr>Slayt 21</vt:lpstr>
      <vt:lpstr>  Tekrar yapın tekrar,tekrar...</vt:lpstr>
      <vt:lpstr>Verdiğiniz Görevleri mutlaka yerine getirmeli  Sizin eşinizle tutumunuz burda çok önemli</vt:lpstr>
      <vt:lpstr>Yaptığı işler için onu ödüllendirin</vt:lpstr>
      <vt:lpstr>Problemli davranışların nedenini  araştırın</vt:lpstr>
      <vt:lpstr>Slayt 26</vt:lpstr>
      <vt:lpstr>Stresten uzak tutun</vt:lpstr>
      <vt:lpstr>Empati kurun (ben onun yerinde olsam  ne hissederim?)</vt:lpstr>
      <vt:lpstr>Sevgi...</vt:lpstr>
      <vt:lpstr>Çocuğunuzu toplumdan soyutlamayın</vt:lpstr>
      <vt:lpstr>Siz kendiniz</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Otizmin A.B.C si</dc:title>
  <dc:creator>_ERGENEKON_</dc:creator>
  <cp:lastModifiedBy>REHBERLİK</cp:lastModifiedBy>
  <cp:revision>17</cp:revision>
  <dcterms:created xsi:type="dcterms:W3CDTF">2016-12-20T08:08:34Z</dcterms:created>
  <dcterms:modified xsi:type="dcterms:W3CDTF">2017-03-03T06:46:02Z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2016-03-10T00:00:00Z</vt:filetime>
  </property>
  <property fmtid="{D5CDD505-2E9C-101B-9397-08002B2CF9AE}" pid="3" name="Creator">
    <vt:lpwstr>Microsoft® PowerPoint® 2013</vt:lpwstr>
  </property>
  <property fmtid="{D5CDD505-2E9C-101B-9397-08002B2CF9AE}" pid="4" name="LastSaved">
    <vt:filetime>2016-12-20T00:00:00Z</vt:filetime>
  </property>
</Properties>
</file>