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2"/>
  </p:notesMasterIdLst>
  <p:sldIdLst>
    <p:sldId id="256" r:id="rId2"/>
    <p:sldId id="360" r:id="rId3"/>
    <p:sldId id="361" r:id="rId4"/>
    <p:sldId id="362" r:id="rId5"/>
    <p:sldId id="305" r:id="rId6"/>
    <p:sldId id="285" r:id="rId7"/>
    <p:sldId id="307" r:id="rId8"/>
    <p:sldId id="369" r:id="rId9"/>
    <p:sldId id="371" r:id="rId10"/>
    <p:sldId id="288" r:id="rId11"/>
    <p:sldId id="366" r:id="rId12"/>
    <p:sldId id="367" r:id="rId13"/>
    <p:sldId id="289" r:id="rId14"/>
    <p:sldId id="290" r:id="rId15"/>
    <p:sldId id="291" r:id="rId16"/>
    <p:sldId id="292" r:id="rId17"/>
    <p:sldId id="363" r:id="rId18"/>
    <p:sldId id="293" r:id="rId19"/>
    <p:sldId id="349" r:id="rId20"/>
    <p:sldId id="345" r:id="rId21"/>
    <p:sldId id="309" r:id="rId22"/>
    <p:sldId id="350" r:id="rId23"/>
    <p:sldId id="365" r:id="rId24"/>
    <p:sldId id="372" r:id="rId25"/>
    <p:sldId id="346" r:id="rId26"/>
    <p:sldId id="301" r:id="rId27"/>
    <p:sldId id="302" r:id="rId28"/>
    <p:sldId id="312" r:id="rId29"/>
    <p:sldId id="315" r:id="rId30"/>
    <p:sldId id="316" r:id="rId31"/>
    <p:sldId id="317" r:id="rId32"/>
    <p:sldId id="318" r:id="rId33"/>
    <p:sldId id="319" r:id="rId34"/>
    <p:sldId id="353" r:id="rId35"/>
    <p:sldId id="352" r:id="rId36"/>
    <p:sldId id="354" r:id="rId37"/>
    <p:sldId id="320" r:id="rId38"/>
    <p:sldId id="313" r:id="rId39"/>
    <p:sldId id="322" r:id="rId40"/>
    <p:sldId id="323" r:id="rId41"/>
    <p:sldId id="324" r:id="rId42"/>
    <p:sldId id="325" r:id="rId43"/>
    <p:sldId id="327" r:id="rId44"/>
    <p:sldId id="328" r:id="rId45"/>
    <p:sldId id="329" r:id="rId46"/>
    <p:sldId id="339" r:id="rId47"/>
    <p:sldId id="333" r:id="rId48"/>
    <p:sldId id="334" r:id="rId49"/>
    <p:sldId id="335" r:id="rId50"/>
    <p:sldId id="336" r:id="rId51"/>
    <p:sldId id="338" r:id="rId52"/>
    <p:sldId id="356" r:id="rId53"/>
    <p:sldId id="357" r:id="rId54"/>
    <p:sldId id="358" r:id="rId55"/>
    <p:sldId id="359" r:id="rId56"/>
    <p:sldId id="303" r:id="rId57"/>
    <p:sldId id="281" r:id="rId58"/>
    <p:sldId id="351" r:id="rId59"/>
    <p:sldId id="340" r:id="rId60"/>
    <p:sldId id="373" r:id="rId6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>
        <p:scale>
          <a:sx n="70" d="100"/>
          <a:sy n="70" d="100"/>
        </p:scale>
        <p:origin x="-1296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58478-B8FC-47E6-B805-5096940E6422}" type="datetimeFigureOut">
              <a:rPr lang="tr-TR" smtClean="0"/>
              <a:pPr/>
              <a:t>03.03.2017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E55C7-34C1-49E1-869A-DF4690EC9BC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A4717-B990-4551-B12D-1879F55A97FD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33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8DC6-6969-43D2-848D-7F4CC9FADC1E}" type="datetimeFigureOut">
              <a:rPr lang="tr-TR" smtClean="0"/>
              <a:pPr/>
              <a:t>03.03.2017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EBF2-678B-4400-AF9C-13BB8DFA89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8DC6-6969-43D2-848D-7F4CC9FADC1E}" type="datetimeFigureOut">
              <a:rPr lang="tr-TR" smtClean="0"/>
              <a:pPr/>
              <a:t>03.03.2017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EBF2-678B-4400-AF9C-13BB8DFA89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8DC6-6969-43D2-848D-7F4CC9FADC1E}" type="datetimeFigureOut">
              <a:rPr lang="tr-TR" smtClean="0"/>
              <a:pPr/>
              <a:t>03.03.2017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EBF2-678B-4400-AF9C-13BB8DFA89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8DC6-6969-43D2-848D-7F4CC9FADC1E}" type="datetimeFigureOut">
              <a:rPr lang="tr-TR" smtClean="0"/>
              <a:pPr/>
              <a:t>03.03.2017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EBF2-678B-4400-AF9C-13BB8DFA89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8DC6-6969-43D2-848D-7F4CC9FADC1E}" type="datetimeFigureOut">
              <a:rPr lang="tr-TR" smtClean="0"/>
              <a:pPr/>
              <a:t>03.03.2017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EBF2-678B-4400-AF9C-13BB8DFA89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8DC6-6969-43D2-848D-7F4CC9FADC1E}" type="datetimeFigureOut">
              <a:rPr lang="tr-TR" smtClean="0"/>
              <a:pPr/>
              <a:t>03.03.2017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EBF2-678B-4400-AF9C-13BB8DFA89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8DC6-6969-43D2-848D-7F4CC9FADC1E}" type="datetimeFigureOut">
              <a:rPr lang="tr-TR" smtClean="0"/>
              <a:pPr/>
              <a:t>03.03.2017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EBF2-678B-4400-AF9C-13BB8DFA89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8DC6-6969-43D2-848D-7F4CC9FADC1E}" type="datetimeFigureOut">
              <a:rPr lang="tr-TR" smtClean="0"/>
              <a:pPr/>
              <a:t>03.03.2017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EBF2-678B-4400-AF9C-13BB8DFA89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8DC6-6969-43D2-848D-7F4CC9FADC1E}" type="datetimeFigureOut">
              <a:rPr lang="tr-TR" smtClean="0"/>
              <a:pPr/>
              <a:t>03.03.2017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EBF2-678B-4400-AF9C-13BB8DFA89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8DC6-6969-43D2-848D-7F4CC9FADC1E}" type="datetimeFigureOut">
              <a:rPr lang="tr-TR" smtClean="0"/>
              <a:pPr/>
              <a:t>03.03.2017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EBF2-678B-4400-AF9C-13BB8DFA89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8DC6-6969-43D2-848D-7F4CC9FADC1E}" type="datetimeFigureOut">
              <a:rPr lang="tr-TR" smtClean="0"/>
              <a:pPr/>
              <a:t>03.03.2017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126EBF2-678B-4400-AF9C-13BB8DFA89D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F38DC6-6969-43D2-848D-7F4CC9FADC1E}" type="datetimeFigureOut">
              <a:rPr lang="tr-TR" smtClean="0"/>
              <a:pPr/>
              <a:t>03.03.2017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26EBF2-678B-4400-AF9C-13BB8DFA89DD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06775" y="803196"/>
            <a:ext cx="11292289" cy="267764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EBEVEYNLERİN ÇOCUKLA KALİTELİ ZAMAN GEÇİRMESİ</a:t>
            </a:r>
            <a:endParaRPr lang="tr-TR" sz="6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7109" y="4407256"/>
            <a:ext cx="8648240" cy="1655762"/>
          </a:xfrm>
        </p:spPr>
        <p:txBody>
          <a:bodyPr>
            <a:normAutofit/>
          </a:bodyPr>
          <a:lstStyle/>
          <a:p>
            <a:pPr algn="r"/>
            <a:r>
              <a:rPr lang="tr-T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Dilek YALAP   </a:t>
            </a:r>
          </a:p>
          <a:p>
            <a:pPr algn="r"/>
            <a:r>
              <a:rPr lang="tr-T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</a:t>
            </a:r>
            <a:r>
              <a:rPr lang="tr-TR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Rehber Öğretmen</a:t>
            </a:r>
            <a:endParaRPr lang="tr-TR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06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18364"/>
            <a:ext cx="12192000" cy="3966935"/>
          </a:xfrm>
        </p:spPr>
        <p:txBody>
          <a:bodyPr>
            <a:noAutofit/>
          </a:bodyPr>
          <a:lstStyle/>
          <a:p>
            <a:pPr marL="533377" indent="-457181">
              <a:buFont typeface="Wingdings 2"/>
              <a:buChar char=""/>
              <a:defRPr/>
            </a:pPr>
            <a:endParaRPr lang="tr-TR" sz="3600" dirty="0" smtClean="0"/>
          </a:p>
          <a:p>
            <a:pPr marL="533377" indent="-457181">
              <a:buFont typeface="Wingdings 2"/>
              <a:buChar char=""/>
              <a:defRPr/>
            </a:pPr>
            <a:r>
              <a:rPr lang="tr-TR" sz="3600" dirty="0" smtClean="0"/>
              <a:t>Çocukların anne-babalarıyla </a:t>
            </a:r>
            <a:r>
              <a:rPr lang="tr-TR" sz="3600" dirty="0"/>
              <a:t>vakit geçirmeye, oynamaya ihtiyaçları var. </a:t>
            </a:r>
            <a:r>
              <a:rPr lang="tr-TR" sz="3600" dirty="0" smtClean="0"/>
              <a:t>Üstelik </a:t>
            </a:r>
            <a:r>
              <a:rPr lang="tr-TR" sz="3600" dirty="0"/>
              <a:t>bu ihtiyacı yeterince karşılanan çocuklar, anne-babalarıyla geçirdikleri oyun dışı vakitlerde de </a:t>
            </a:r>
            <a:r>
              <a:rPr lang="tr-TR" sz="3600" dirty="0">
                <a:solidFill>
                  <a:srgbClr val="FF0000"/>
                </a:solidFill>
              </a:rPr>
              <a:t>istenmeyen davranışlar göstermiyor</a:t>
            </a:r>
            <a:r>
              <a:rPr lang="tr-TR" sz="3600" dirty="0"/>
              <a:t>, anlaşıldıklarını hissederek daha </a:t>
            </a:r>
            <a:r>
              <a:rPr lang="tr-TR" sz="3600" dirty="0" smtClean="0"/>
              <a:t>olumlu davranışlar </a:t>
            </a:r>
            <a:r>
              <a:rPr lang="tr-TR" sz="3600" dirty="0"/>
              <a:t>sergiliyorlar. </a:t>
            </a:r>
            <a:endParaRPr lang="tr-TR" sz="3600" dirty="0" smtClean="0"/>
          </a:p>
          <a:p>
            <a:pPr marL="533377" indent="-457181">
              <a:buNone/>
              <a:defRPr/>
            </a:pPr>
            <a:r>
              <a:rPr lang="tr-TR" sz="3600" dirty="0" smtClean="0"/>
              <a:t> </a:t>
            </a:r>
          </a:p>
          <a:p>
            <a:pPr marL="533377" indent="-457181">
              <a:buFont typeface="Wingdings 2"/>
              <a:buChar char=""/>
              <a:defRPr/>
            </a:pPr>
            <a:endParaRPr lang="tr-TR" sz="3600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2019869" y="6356351"/>
            <a:ext cx="6006531" cy="36512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BİNGÖL ÖZEL EĞİTİM UYGULAMA MERKEZİ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EDD43-1AC9-47E6-A294-98139D08794D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pic>
        <p:nvPicPr>
          <p:cNvPr id="54274" name="Picture 2" descr="http://www.annekokusu.com/wp-content/uploads/2013/11/cocuk_aile_oy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7500" y="3955055"/>
            <a:ext cx="6389784" cy="2902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33920"/>
            <a:ext cx="11982734" cy="6309251"/>
          </a:xfrm>
        </p:spPr>
        <p:txBody>
          <a:bodyPr>
            <a:normAutofit/>
          </a:bodyPr>
          <a:lstStyle/>
          <a:p>
            <a:pPr marL="533377" indent="-457181">
              <a:buFont typeface="Wingdings 2"/>
              <a:buChar char=""/>
              <a:defRPr/>
            </a:pPr>
            <a:r>
              <a:rPr lang="tr-TR" sz="4400" dirty="0" smtClean="0"/>
              <a:t>Çocuk </a:t>
            </a:r>
            <a:r>
              <a:rPr lang="tr-TR" sz="4400" dirty="0"/>
              <a:t>istediğiniz gibi davranıyorsa( oturup oyun oynuyor oyuncaklara ve çevreye zarar vermiyorsa ) onunla hiç ilgilenilmez farkına varılmaz. Çocuk kendinin de var olduğunu göstermek ister ve anne-babanın da varlığını hissetmesini bekler ve sonucunda gürültü yaparak dikkat çeker. Artık tüm ilgiler üzerindedir çocuk amacına ulaşmış dikkati çekmiştir, Bağırmak bile onun için ödül sayılır.</a:t>
            </a:r>
            <a:endParaRPr lang="tr-TR" sz="4400" dirty="0" smtClean="0"/>
          </a:p>
          <a:p>
            <a:pPr marL="533377" indent="-457181">
              <a:buFont typeface="Wingdings 2"/>
              <a:buChar char=""/>
              <a:defRPr/>
            </a:pPr>
            <a:endParaRPr lang="tr-TR" dirty="0"/>
          </a:p>
          <a:p>
            <a:pPr marL="76196" indent="0">
              <a:buNone/>
              <a:defRPr/>
            </a:pP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BİNGÖL ÖZEL EĞİTİM UYGULAMA MERKEZİ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EDD43-1AC9-47E6-A294-98139D08794D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5935132"/>
          </a:xfrm>
        </p:spPr>
        <p:txBody>
          <a:bodyPr>
            <a:normAutofit lnSpcReduction="10000"/>
          </a:bodyPr>
          <a:lstStyle/>
          <a:p>
            <a:pPr marL="533377" indent="-457181">
              <a:buFont typeface="Wingdings 2"/>
              <a:buChar char=""/>
              <a:defRPr/>
            </a:pPr>
            <a:r>
              <a:rPr lang="tr-TR" sz="4000" dirty="0"/>
              <a:t>Bu şekilde onunla vakit geçirmediğiniz zamanlarda; bir ilgi çekme yolu olarak olumsuz, kabul görmeyen davranışlara başvuracaktır. </a:t>
            </a:r>
          </a:p>
          <a:p>
            <a:pPr marL="533377" indent="-457181">
              <a:buFont typeface="Wingdings 2"/>
              <a:buChar char=""/>
              <a:defRPr/>
            </a:pPr>
            <a:endParaRPr lang="tr-TR" sz="4000" dirty="0"/>
          </a:p>
          <a:p>
            <a:pPr marL="533377" indent="-457181">
              <a:buFont typeface="Wingdings 2"/>
              <a:buChar char=""/>
              <a:defRPr/>
            </a:pPr>
            <a:r>
              <a:rPr lang="tr-TR" sz="4000" dirty="0"/>
              <a:t>Böylece birlikte olunan zamanlara problem taşınmayacaktır. </a:t>
            </a:r>
          </a:p>
          <a:p>
            <a:pPr marL="533377" indent="-457181">
              <a:buFont typeface="Wingdings 2"/>
              <a:buChar char=""/>
              <a:defRPr/>
            </a:pPr>
            <a:endParaRPr lang="tr-TR" sz="4000" dirty="0"/>
          </a:p>
          <a:p>
            <a:pPr marL="533377" indent="-457181">
              <a:buFont typeface="Wingdings 2"/>
              <a:buChar char=""/>
              <a:defRPr/>
            </a:pPr>
            <a:r>
              <a:rPr lang="tr-TR" sz="4000" dirty="0"/>
              <a:t>Çocuk kaliteli zamandan tatmin olduğunda, anne-babası ile ilişkisi de sağlıklı olacaktır. </a:t>
            </a:r>
          </a:p>
          <a:p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BİNGÖL ÖZEL EĞİTİM UYGULAMA MERKEZİ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EDD43-1AC9-47E6-A294-98139D08794D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5921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338" y="476672"/>
            <a:ext cx="11439061" cy="1001265"/>
          </a:xfrm>
        </p:spPr>
        <p:txBody>
          <a:bodyPr>
            <a:normAutofit fontScale="90000"/>
          </a:bodyPr>
          <a:lstStyle/>
          <a:p>
            <a:pPr marL="576918">
              <a:defRPr/>
            </a:pPr>
            <a:r>
              <a:rPr lang="tr-TR" b="1" dirty="0" smtClean="0">
                <a:solidFill>
                  <a:srgbClr val="FF0000"/>
                </a:solidFill>
              </a:rPr>
              <a:t>ÇOCUKLARLA KALİTELİ ZAMAN  </a:t>
            </a:r>
            <a:r>
              <a:rPr lang="tr-TR" dirty="0" smtClean="0">
                <a:solidFill>
                  <a:srgbClr val="FF0000"/>
                </a:solidFill>
              </a:rPr>
              <a:t>GEÇİRMEK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4716" y="1692323"/>
            <a:ext cx="11377686" cy="4616402"/>
          </a:xfrm>
        </p:spPr>
        <p:txBody>
          <a:bodyPr>
            <a:normAutofit/>
          </a:bodyPr>
          <a:lstStyle/>
          <a:p>
            <a:pPr marL="533377" indent="-457181">
              <a:buFont typeface="Wingdings 2"/>
              <a:buChar char=""/>
              <a:defRPr/>
            </a:pPr>
            <a:r>
              <a:rPr lang="tr-TR" sz="2800" dirty="0"/>
              <a:t>Çocuklarla sadece aynı ortamda olmak onlarla kaliteli zaman geçirebileceğiniz anlamına gelmiyor. </a:t>
            </a:r>
            <a:endParaRPr lang="tr-TR" sz="2800" dirty="0" smtClean="0"/>
          </a:p>
          <a:p>
            <a:pPr marL="533377" indent="-457181">
              <a:buNone/>
              <a:defRPr/>
            </a:pPr>
            <a:endParaRPr lang="tr-TR" sz="2800" dirty="0"/>
          </a:p>
          <a:p>
            <a:pPr marL="533377" indent="-457181">
              <a:buFont typeface="Wingdings 2"/>
              <a:buChar char=""/>
              <a:defRPr/>
            </a:pPr>
            <a:r>
              <a:rPr lang="tr-TR" sz="2800" dirty="0" smtClean="0"/>
              <a:t>Birlikte </a:t>
            </a:r>
            <a:r>
              <a:rPr lang="tr-TR" sz="2800" dirty="0"/>
              <a:t>geçen zaman içinde </a:t>
            </a:r>
            <a:r>
              <a:rPr lang="tr-TR" sz="2800" b="1" dirty="0">
                <a:solidFill>
                  <a:srgbClr val="C00000"/>
                </a:solidFill>
              </a:rPr>
              <a:t>çocuğu yeterince dinlemek </a:t>
            </a:r>
            <a:r>
              <a:rPr lang="tr-TR" sz="2800" dirty="0"/>
              <a:t>ve en önemlisi </a:t>
            </a:r>
            <a:r>
              <a:rPr lang="tr-TR" sz="2800" b="1" dirty="0">
                <a:solidFill>
                  <a:srgbClr val="C00000"/>
                </a:solidFill>
              </a:rPr>
              <a:t>onun duygularını, düşüncelerini anlamaya çalışmak </a:t>
            </a:r>
            <a:r>
              <a:rPr lang="tr-TR" sz="2800" dirty="0"/>
              <a:t>gerekir. </a:t>
            </a:r>
            <a:r>
              <a:rPr lang="tr-TR" sz="2800" dirty="0" smtClean="0"/>
              <a:t>(</a:t>
            </a:r>
            <a:r>
              <a:rPr lang="tr-TR" sz="2800" dirty="0" err="1" smtClean="0"/>
              <a:t>tv</a:t>
            </a:r>
            <a:r>
              <a:rPr lang="tr-TR" sz="2800" dirty="0" smtClean="0"/>
              <a:t> izlemek, elinde telefonla değil)</a:t>
            </a:r>
          </a:p>
          <a:p>
            <a:pPr marL="533377" indent="-457181">
              <a:buFont typeface="Wingdings 2"/>
              <a:buChar char=""/>
              <a:defRPr/>
            </a:pPr>
            <a:endParaRPr lang="tr-TR" dirty="0"/>
          </a:p>
          <a:p>
            <a:pPr marL="533377" indent="-457181">
              <a:buFont typeface="Wingdings 2"/>
              <a:buChar char=""/>
              <a:defRPr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BİNGÖL ÖZEL EĞİTİM UYGULAMA MERKEZİ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EDD43-1AC9-47E6-A294-98139D08794D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77421"/>
            <a:ext cx="11313994" cy="1296537"/>
          </a:xfrm>
        </p:spPr>
        <p:txBody>
          <a:bodyPr>
            <a:normAutofit fontScale="90000"/>
          </a:bodyPr>
          <a:lstStyle/>
          <a:p>
            <a:pPr marL="576918">
              <a:defRPr/>
            </a:pPr>
            <a:r>
              <a:rPr lang="tr-TR" dirty="0" smtClean="0">
                <a:solidFill>
                  <a:srgbClr val="FF0000"/>
                </a:solidFill>
              </a:rPr>
              <a:t>KALİTELİ ZAMAN GEÇİRMEK İÇİN NELER YAPILMALIDIR 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BİNGÖL ÖZEL EĞİTİM UYGULAMA MERKEZİ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EDD43-1AC9-47E6-A294-98139D08794D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pic>
        <p:nvPicPr>
          <p:cNvPr id="5" name="3 İçerik Yer Tutucusu" descr="b931bfda4ff43d5d9f7919435d842ff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96788"/>
            <a:ext cx="12192000" cy="5261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2466" y="476672"/>
            <a:ext cx="10972800" cy="1008112"/>
          </a:xfrm>
        </p:spPr>
        <p:txBody>
          <a:bodyPr/>
          <a:lstStyle/>
          <a:p>
            <a:pPr marL="576918">
              <a:defRPr/>
            </a:pPr>
            <a:r>
              <a:rPr lang="tr-T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1) ÇOCUĞUNUZU TANIYIN</a:t>
            </a: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84783"/>
            <a:ext cx="12192000" cy="5373217"/>
          </a:xfrm>
        </p:spPr>
        <p:txBody>
          <a:bodyPr>
            <a:normAutofit/>
          </a:bodyPr>
          <a:lstStyle/>
          <a:p>
            <a:pPr marL="533377" indent="-457181">
              <a:buFont typeface="Wingdings 2"/>
              <a:buChar char=""/>
              <a:defRPr/>
            </a:pPr>
            <a:r>
              <a:rPr lang="tr-TR" sz="3200" dirty="0"/>
              <a:t>Çocuğunuzla kaliteli zaman geçirebilmek için </a:t>
            </a:r>
            <a:r>
              <a:rPr lang="tr-TR" sz="3200" dirty="0">
                <a:solidFill>
                  <a:srgbClr val="FF0000"/>
                </a:solidFill>
              </a:rPr>
              <a:t>öncelikle onu tanımaya çalışmalısınız. </a:t>
            </a:r>
            <a:endParaRPr lang="tr-TR" sz="3200" dirty="0" smtClean="0">
              <a:solidFill>
                <a:srgbClr val="FF0000"/>
              </a:solidFill>
            </a:endParaRPr>
          </a:p>
          <a:p>
            <a:pPr marL="533377" indent="-457181">
              <a:buFont typeface="Wingdings 2"/>
              <a:buChar char=""/>
              <a:defRPr/>
            </a:pPr>
            <a:endParaRPr lang="tr-TR" sz="3200" dirty="0"/>
          </a:p>
          <a:p>
            <a:pPr marL="533377" indent="-457181">
              <a:buFont typeface="Wingdings 2"/>
              <a:buChar char=""/>
              <a:defRPr/>
            </a:pPr>
            <a:r>
              <a:rPr lang="tr-TR" sz="3200" dirty="0" smtClean="0"/>
              <a:t>Anne baba </a:t>
            </a:r>
            <a:r>
              <a:rPr lang="tr-TR" sz="3200" dirty="0"/>
              <a:t>çocuğuyla yapmak isteyeceği aktiviteleri </a:t>
            </a:r>
            <a:r>
              <a:rPr lang="tr-TR" sz="3200" dirty="0" smtClean="0"/>
              <a:t>belirlemeli. </a:t>
            </a:r>
          </a:p>
          <a:p>
            <a:pPr marL="533377" indent="-457181">
              <a:buFont typeface="Wingdings 2"/>
              <a:buChar char=""/>
              <a:defRPr/>
            </a:pPr>
            <a:endParaRPr lang="tr-TR" sz="3200" dirty="0"/>
          </a:p>
          <a:p>
            <a:pPr marL="533377" indent="-457181">
              <a:buFont typeface="Wingdings 2"/>
              <a:buChar char=""/>
              <a:defRPr/>
            </a:pPr>
            <a:r>
              <a:rPr lang="tr-TR" sz="3200" dirty="0" smtClean="0"/>
              <a:t>Bunları </a:t>
            </a:r>
            <a:r>
              <a:rPr lang="tr-TR" sz="3200" dirty="0"/>
              <a:t>yapabilmek için önce çocuğun hem </a:t>
            </a:r>
            <a:r>
              <a:rPr lang="tr-TR" sz="3200" dirty="0">
                <a:solidFill>
                  <a:srgbClr val="FF0000"/>
                </a:solidFill>
              </a:rPr>
              <a:t>bireysel özelliklerine </a:t>
            </a:r>
            <a:r>
              <a:rPr lang="tr-TR" sz="3200" dirty="0"/>
              <a:t>uygun olarak hem de genel </a:t>
            </a:r>
            <a:r>
              <a:rPr lang="tr-TR" sz="3200" dirty="0">
                <a:solidFill>
                  <a:srgbClr val="FF0000"/>
                </a:solidFill>
              </a:rPr>
              <a:t>psikolojik gelişimine </a:t>
            </a:r>
            <a:r>
              <a:rPr lang="tr-TR" sz="3200" dirty="0"/>
              <a:t>dayalı olarak hangi dönemlerden geçtiğini fark etmek gerekir. </a:t>
            </a:r>
            <a:endParaRPr lang="tr-TR" sz="3200" dirty="0" smtClean="0"/>
          </a:p>
          <a:p>
            <a:pPr marL="533377" indent="-457181">
              <a:buFont typeface="Wingdings 2"/>
              <a:buChar char=""/>
              <a:defRPr/>
            </a:pPr>
            <a:endParaRPr lang="tr-TR" dirty="0"/>
          </a:p>
          <a:p>
            <a:pPr marL="533377" indent="-457181">
              <a:buFont typeface="Wingdings 2"/>
              <a:buChar char=""/>
              <a:defRPr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BİNGÖL ÖZEL EĞİTİM UYGULAMA MERKEZİ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EDD43-1AC9-47E6-A294-98139D08794D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338" y="0"/>
            <a:ext cx="12048661" cy="1765970"/>
          </a:xfrm>
        </p:spPr>
        <p:txBody>
          <a:bodyPr>
            <a:normAutofit/>
          </a:bodyPr>
          <a:lstStyle/>
          <a:p>
            <a:pPr marL="576918">
              <a:defRPr/>
            </a:pPr>
            <a:r>
              <a:rPr lang="tr-TR" sz="3800" dirty="0">
                <a:solidFill>
                  <a:srgbClr val="FF0000"/>
                </a:solidFill>
              </a:rPr>
              <a:t>2) ÇOCUĞUNUZLA OYNAYIN, ONUN DÜNYASINA GİRİN…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988840"/>
            <a:ext cx="12192000" cy="4869160"/>
          </a:xfrm>
        </p:spPr>
        <p:txBody>
          <a:bodyPr>
            <a:normAutofit/>
          </a:bodyPr>
          <a:lstStyle/>
          <a:p>
            <a:pPr marL="533377" indent="-457181">
              <a:buFont typeface="Wingdings 2"/>
              <a:buChar char=""/>
              <a:defRPr/>
            </a:pPr>
            <a:r>
              <a:rPr lang="tr-TR" dirty="0"/>
              <a:t>Çocuğun </a:t>
            </a:r>
            <a:r>
              <a:rPr lang="tr-TR" dirty="0">
                <a:solidFill>
                  <a:srgbClr val="FF0000"/>
                </a:solidFill>
              </a:rPr>
              <a:t>dünyasını anlayabilmenin; onun dilinden konuşmanın ve ona bir şeyler </a:t>
            </a:r>
            <a:r>
              <a:rPr lang="tr-TR" dirty="0" smtClean="0">
                <a:solidFill>
                  <a:srgbClr val="FF0000"/>
                </a:solidFill>
              </a:rPr>
              <a:t>aktarmanın</a:t>
            </a:r>
            <a:r>
              <a:rPr lang="tr-TR" dirty="0" smtClean="0"/>
              <a:t> </a:t>
            </a:r>
            <a:r>
              <a:rPr lang="tr-TR" dirty="0"/>
              <a:t>en kolay yollarından biridir oyun. </a:t>
            </a:r>
            <a:endParaRPr lang="tr-TR" dirty="0" smtClean="0"/>
          </a:p>
          <a:p>
            <a:pPr marL="533377" indent="-457181">
              <a:buFont typeface="Wingdings 2"/>
              <a:buChar char=""/>
              <a:defRPr/>
            </a:pPr>
            <a:endParaRPr lang="tr-TR" dirty="0"/>
          </a:p>
          <a:p>
            <a:pPr marL="533377" indent="-457181">
              <a:buFont typeface="Wingdings 2"/>
              <a:buChar char=""/>
              <a:defRPr/>
            </a:pPr>
            <a:r>
              <a:rPr lang="tr-TR" b="1" dirty="0" smtClean="0">
                <a:solidFill>
                  <a:srgbClr val="C00000"/>
                </a:solidFill>
              </a:rPr>
              <a:t>Oyun, çocuklara </a:t>
            </a:r>
            <a:r>
              <a:rPr lang="tr-TR" b="1" dirty="0">
                <a:solidFill>
                  <a:srgbClr val="C00000"/>
                </a:solidFill>
              </a:rPr>
              <a:t>ulaşabilmenin en etkili yoludur</a:t>
            </a:r>
            <a:r>
              <a:rPr lang="tr-TR" dirty="0"/>
              <a:t>. </a:t>
            </a:r>
            <a:r>
              <a:rPr lang="tr-TR" dirty="0" smtClean="0"/>
              <a:t>Onlar </a:t>
            </a:r>
            <a:r>
              <a:rPr lang="tr-TR" dirty="0"/>
              <a:t>dünyayı oyunla tanır, öğrenir ve eğlenirler. </a:t>
            </a:r>
            <a:endParaRPr lang="tr-TR" dirty="0" smtClean="0"/>
          </a:p>
          <a:p>
            <a:pPr marL="533377" indent="-457181">
              <a:buFont typeface="Wingdings 2"/>
              <a:buChar char=""/>
              <a:defRPr/>
            </a:pPr>
            <a:endParaRPr lang="tr-TR" dirty="0" smtClean="0"/>
          </a:p>
          <a:p>
            <a:pPr marL="533377" indent="-457181">
              <a:buFont typeface="Wingdings 2"/>
              <a:buChar char=""/>
              <a:defRPr/>
            </a:pPr>
            <a:r>
              <a:rPr lang="tr-TR" dirty="0" smtClean="0"/>
              <a:t>Oyun </a:t>
            </a:r>
            <a:r>
              <a:rPr lang="tr-TR" dirty="0"/>
              <a:t>içerisinde çocuk, hem anne-babasıyla geçirdiği vakte doyar hem de anne-babalara çocuklarını oyun yoluyla tanıma fırsatı sağlar. 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BİNGÖL ÖZEL EĞİTİM UYGULAMA MERKEZİ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EDD43-1AC9-47E6-A294-98139D08794D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“Ve bir kitabın daha sonuna gelinir Çocuk oyuncakla değil ebeveyniyle oynadıkça…: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707"/>
            <a:ext cx="12192000" cy="691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336714" y="620687"/>
            <a:ext cx="12048662" cy="785243"/>
          </a:xfrm>
        </p:spPr>
        <p:txBody>
          <a:bodyPr>
            <a:normAutofit fontScale="90000"/>
          </a:bodyPr>
          <a:lstStyle/>
          <a:p>
            <a:pPr marL="576918">
              <a:defRPr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556791"/>
            <a:ext cx="12192000" cy="4897983"/>
          </a:xfrm>
        </p:spPr>
        <p:txBody>
          <a:bodyPr>
            <a:normAutofit/>
          </a:bodyPr>
          <a:lstStyle/>
          <a:p>
            <a:pPr marL="76196" indent="0">
              <a:buNone/>
              <a:defRPr/>
            </a:pPr>
            <a:endParaRPr lang="tr-TR" dirty="0"/>
          </a:p>
          <a:p>
            <a:pPr marL="533377" indent="-457181">
              <a:buFont typeface="Wingdings 2"/>
              <a:buChar char=""/>
              <a:defRPr/>
            </a:pPr>
            <a:r>
              <a:rPr lang="tr-TR" sz="3200" dirty="0" smtClean="0"/>
              <a:t>Oyun </a:t>
            </a:r>
            <a:r>
              <a:rPr lang="tr-TR" sz="3200" dirty="0"/>
              <a:t>çocukların </a:t>
            </a:r>
            <a:r>
              <a:rPr lang="tr-TR" sz="3200" dirty="0">
                <a:solidFill>
                  <a:srgbClr val="FF0000"/>
                </a:solidFill>
              </a:rPr>
              <a:t>sıkıntılarını ve sorunlarını </a:t>
            </a:r>
            <a:r>
              <a:rPr lang="tr-TR" sz="3200" dirty="0"/>
              <a:t>ifade etmesi açısından da önemli bir araçtır. Dolayısıyla oyun bu açıdan anne-babalara bir fırsat verir. </a:t>
            </a:r>
            <a:endParaRPr lang="tr-TR" sz="3200" dirty="0" smtClean="0"/>
          </a:p>
          <a:p>
            <a:pPr marL="533377" indent="-457181">
              <a:buFont typeface="Wingdings 2"/>
              <a:buChar char=""/>
              <a:defRPr/>
            </a:pPr>
            <a:endParaRPr lang="tr-TR" sz="3200" dirty="0"/>
          </a:p>
          <a:p>
            <a:pPr marL="533377" indent="-457181">
              <a:buFont typeface="Wingdings 2"/>
              <a:buChar char=""/>
              <a:defRPr/>
            </a:pPr>
            <a:r>
              <a:rPr lang="tr-TR" sz="3200" dirty="0" smtClean="0"/>
              <a:t>Ebeveynler </a:t>
            </a:r>
            <a:r>
              <a:rPr lang="tr-TR" sz="3200" dirty="0"/>
              <a:t>çocuklarını oyun sırasında gözlemlemeli, bu açıdan onları anlama fırsatını değerlendirmelidir. 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BİNGÖL ÖZEL EĞİTİM UYGULAMA MERKEZİ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EDD43-1AC9-47E6-A294-98139D08794D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ttps://s-media-cache-ak0.pinimg.com/originals/32/69/61/326961026e416c0cde253e819c170c3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2534"/>
            <a:ext cx="12192000" cy="585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s://s-media-cache-ak0.pinimg.com/originals/32/69/61/326961026e416c0cde253e819c170c3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1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9094" y="263414"/>
            <a:ext cx="1097280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solidFill>
                  <a:srgbClr val="FF0000"/>
                </a:solidFill>
              </a:rPr>
              <a:t>Sizin için en önemli iş nedir?</a:t>
            </a:r>
            <a:endParaRPr lang="tr-TR" sz="6000" dirty="0">
              <a:solidFill>
                <a:srgbClr val="FF0000"/>
              </a:solidFill>
            </a:endParaRPr>
          </a:p>
        </p:txBody>
      </p:sp>
      <p:pic>
        <p:nvPicPr>
          <p:cNvPr id="5" name="4 İçerik Yer Tutucusu" descr="1152-ev-isleri-ve-sp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90950" y="1586936"/>
            <a:ext cx="3801049" cy="5271064"/>
          </a:xfrm>
        </p:spPr>
      </p:pic>
      <p:pic>
        <p:nvPicPr>
          <p:cNvPr id="61442" name="Picture 2" descr="Anne ve Baba= Emret Komutanım 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23" y="1972019"/>
            <a:ext cx="8360465" cy="4715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3730" name="Picture 2" descr=" 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7" y="272955"/>
            <a:ext cx="8666329" cy="65850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3600" dirty="0" smtClean="0">
                <a:latin typeface="Comic Sans MS" panose="030F0702030302020204" pitchFamily="66" charset="0"/>
              </a:rPr>
              <a:t>Özel gereksinimli çocukların </a:t>
            </a:r>
            <a:r>
              <a:rPr lang="tr-TR" sz="3600" dirty="0">
                <a:latin typeface="Comic Sans MS" panose="030F0702030302020204" pitchFamily="66" charset="0"/>
              </a:rPr>
              <a:t>dikkat sürelerinin diğer çocuklara göre daha az olduğu </a:t>
            </a:r>
            <a:r>
              <a:rPr lang="tr-TR" sz="3600" dirty="0" smtClean="0">
                <a:latin typeface="Comic Sans MS" panose="030F0702030302020204" pitchFamily="66" charset="0"/>
              </a:rPr>
              <a:t>unutulmamalıdır. </a:t>
            </a:r>
          </a:p>
          <a:p>
            <a:pPr>
              <a:lnSpc>
                <a:spcPct val="150000"/>
              </a:lnSpc>
            </a:pPr>
            <a:r>
              <a:rPr lang="tr-TR" sz="3600" dirty="0" smtClean="0">
                <a:latin typeface="Comic Sans MS" panose="030F0702030302020204" pitchFamily="66" charset="0"/>
              </a:rPr>
              <a:t>Onların </a:t>
            </a:r>
            <a:r>
              <a:rPr lang="tr-TR" sz="3600" dirty="0">
                <a:latin typeface="Comic Sans MS" panose="030F0702030302020204" pitchFamily="66" charset="0"/>
              </a:rPr>
              <a:t>zihinsel gelişimlerini </a:t>
            </a:r>
            <a:r>
              <a:rPr lang="tr-TR" sz="3600" dirty="0" smtClean="0">
                <a:latin typeface="Comic Sans MS" panose="030F0702030302020204" pitchFamily="66" charset="0"/>
              </a:rPr>
              <a:t>destekleyici oyun</a:t>
            </a:r>
            <a:r>
              <a:rPr lang="tr-TR" sz="3600" dirty="0">
                <a:latin typeface="Comic Sans MS" panose="030F0702030302020204" pitchFamily="66" charset="0"/>
              </a:rPr>
              <a:t> </a:t>
            </a:r>
            <a:r>
              <a:rPr lang="tr-TR" sz="3600" dirty="0" smtClean="0">
                <a:latin typeface="Comic Sans MS" panose="030F0702030302020204" pitchFamily="66" charset="0"/>
              </a:rPr>
              <a:t>ve oyun</a:t>
            </a:r>
            <a:r>
              <a:rPr lang="tr-TR" sz="3600" dirty="0">
                <a:latin typeface="Comic Sans MS" panose="030F0702030302020204" pitchFamily="66" charset="0"/>
              </a:rPr>
              <a:t> araçlarının günlük yaşamla ilgili deneyimler olmasına özen gösterilmelidir. </a:t>
            </a:r>
            <a:endParaRPr lang="tr-TR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://www.rehabilitasyonkitaplari.com/userfiles/images/products/635882082620498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0292" y="2514383"/>
            <a:ext cx="4098878" cy="40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538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8" y="2197290"/>
            <a:ext cx="12055522" cy="466071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tr-TR" sz="4600" dirty="0" smtClean="0">
                <a:latin typeface="Comic Sans MS" panose="030F0702030302020204" pitchFamily="66" charset="0"/>
              </a:rPr>
              <a:t>Öncelikle serbest </a:t>
            </a:r>
            <a:r>
              <a:rPr lang="tr-TR" sz="4600" dirty="0">
                <a:latin typeface="Comic Sans MS" panose="030F0702030302020204" pitchFamily="66" charset="0"/>
              </a:rPr>
              <a:t>oyun yani  çocuğunuzun istediği gibi istediği oyuncak ile beraber </a:t>
            </a:r>
            <a:r>
              <a:rPr lang="tr-TR" sz="4600" dirty="0" smtClean="0">
                <a:latin typeface="Comic Sans MS" panose="030F0702030302020204" pitchFamily="66" charset="0"/>
              </a:rPr>
              <a:t>oynayacağınız </a:t>
            </a:r>
            <a:r>
              <a:rPr lang="tr-TR" sz="4600" dirty="0">
                <a:latin typeface="Comic Sans MS" panose="030F0702030302020204" pitchFamily="66" charset="0"/>
              </a:rPr>
              <a:t>oyunlarla başlayınız</a:t>
            </a:r>
            <a:r>
              <a:rPr lang="tr-TR" sz="4600" dirty="0" smtClean="0"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tr-TR" sz="4600" dirty="0" smtClean="0">
                <a:latin typeface="Comic Sans MS" panose="030F0702030302020204" pitchFamily="66" charset="0"/>
              </a:rPr>
              <a:t>Sonra </a:t>
            </a:r>
            <a:r>
              <a:rPr lang="tr-TR" sz="4600" dirty="0">
                <a:latin typeface="Comic Sans MS" panose="030F0702030302020204" pitchFamily="66" charset="0"/>
              </a:rPr>
              <a:t>bir kurallı oyun ile devam ediniz</a:t>
            </a:r>
            <a:r>
              <a:rPr lang="tr-TR" sz="4600" dirty="0" smtClean="0">
                <a:latin typeface="Comic Sans MS" panose="030F0702030302020204" pitchFamily="66" charset="0"/>
              </a:rPr>
              <a:t>. Örneğin: Sıra </a:t>
            </a:r>
            <a:r>
              <a:rPr lang="tr-TR" sz="4600" dirty="0">
                <a:latin typeface="Comic Sans MS" panose="030F0702030302020204" pitchFamily="66" charset="0"/>
              </a:rPr>
              <a:t>alma “Sıra bende –Sıra </a:t>
            </a:r>
            <a:r>
              <a:rPr lang="tr-TR" sz="4600" dirty="0" err="1">
                <a:latin typeface="Comic Sans MS" panose="030F0702030302020204" pitchFamily="66" charset="0"/>
              </a:rPr>
              <a:t>sende”ile</a:t>
            </a:r>
            <a:r>
              <a:rPr lang="tr-TR" sz="4600" dirty="0">
                <a:latin typeface="Comic Sans MS" panose="030F0702030302020204" pitchFamily="66" charset="0"/>
              </a:rPr>
              <a:t> </a:t>
            </a:r>
            <a:r>
              <a:rPr lang="tr-TR" sz="4600" dirty="0" err="1">
                <a:latin typeface="Comic Sans MS" panose="030F0702030302020204" pitchFamily="66" charset="0"/>
              </a:rPr>
              <a:t>lego</a:t>
            </a:r>
            <a:r>
              <a:rPr lang="tr-TR" sz="4600" dirty="0">
                <a:latin typeface="Comic Sans MS" panose="030F0702030302020204" pitchFamily="66" charset="0"/>
              </a:rPr>
              <a:t> dizme oyunu oynayabilir bir süre sonra kurallar sayınızı çoğaltabilirsiniz. </a:t>
            </a:r>
            <a:endParaRPr lang="tr-TR" sz="46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4600" dirty="0" smtClean="0">
                <a:latin typeface="Comic Sans MS" panose="030F0702030302020204" pitchFamily="66" charset="0"/>
              </a:rPr>
              <a:t>Çocuğunuzun </a:t>
            </a:r>
            <a:r>
              <a:rPr lang="tr-TR" sz="4600" dirty="0">
                <a:latin typeface="Comic Sans MS" panose="030F0702030302020204" pitchFamily="66" charset="0"/>
              </a:rPr>
              <a:t>sosyalleşme ve oyun becerilerini kazanabilme ve bunları genelleyebilmesi için </a:t>
            </a:r>
            <a:r>
              <a:rPr lang="tr-TR" sz="4600" dirty="0">
                <a:solidFill>
                  <a:srgbClr val="FF0000"/>
                </a:solidFill>
                <a:latin typeface="Comic Sans MS" panose="030F0702030302020204" pitchFamily="66" charset="0"/>
              </a:rPr>
              <a:t>sık sık </a:t>
            </a:r>
            <a:r>
              <a:rPr lang="tr-TR" sz="4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yaşıtları </a:t>
            </a:r>
            <a:r>
              <a:rPr lang="tr-TR" sz="4600" dirty="0">
                <a:solidFill>
                  <a:srgbClr val="FF0000"/>
                </a:solidFill>
                <a:latin typeface="Comic Sans MS" panose="030F0702030302020204" pitchFamily="66" charset="0"/>
              </a:rPr>
              <a:t>ile bir araya gelebileceği ortamlarda bulundurunuz</a:t>
            </a:r>
            <a:r>
              <a:rPr lang="tr-T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</a:p>
          <a:p>
            <a:endParaRPr lang="tr-TR" dirty="0"/>
          </a:p>
        </p:txBody>
      </p:sp>
      <p:pic>
        <p:nvPicPr>
          <p:cNvPr id="14338" name="Picture 2" descr="https://kozaterapi.files.wordpress.com/2015/05/otiz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0853" y="0"/>
            <a:ext cx="6572250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40704"/>
            <a:ext cx="496995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4525" algn="l"/>
                <a:tab pos="4738688" algn="l"/>
              </a:tabLst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4525" algn="l"/>
                <a:tab pos="4738688" algn="l"/>
              </a:tabLst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676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s://s-media-cache-ak0.pinimg.com/originals/d6/ef/1a/d6ef1a875d44e9246189027f8b83d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7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0898" name="Picture 2" descr="https://s-media-cache-ak0.pinimg.com/originals/7a/7f/d1/7a7fd1f47580827c18d2be627a3d6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17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9874" name="Picture 2" descr=".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2" y="476250"/>
            <a:ext cx="10972800" cy="4572000"/>
          </a:xfrm>
        </p:spPr>
        <p:txBody>
          <a:bodyPr>
            <a:normAutofit/>
          </a:bodyPr>
          <a:lstStyle/>
          <a:p>
            <a:pPr marL="76196" indent="0" algn="ctr">
              <a:buNone/>
              <a:defRPr/>
            </a:pPr>
            <a:endParaRPr lang="tr-TR" sz="43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76196" indent="0" algn="ctr">
              <a:buNone/>
              <a:defRPr/>
            </a:pPr>
            <a:endParaRPr lang="tr-TR" sz="43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76196" indent="0" algn="ctr">
              <a:buNone/>
              <a:defRPr/>
            </a:pPr>
            <a:r>
              <a:rPr lang="tr-TR" sz="4800" b="1" dirty="0">
                <a:solidFill>
                  <a:srgbClr val="FF0000"/>
                </a:solidFill>
              </a:rPr>
              <a:t>UNUTMAYIN ÇOCUĞUNUZLA GEÇİRDİĞİNİZ HER AN, ÇOK DEĞERLİDİR.</a:t>
            </a:r>
          </a:p>
          <a:p>
            <a:pPr marL="533377" indent="-457181">
              <a:buFont typeface="Wingdings 2"/>
              <a:buChar char=""/>
              <a:defRPr/>
            </a:pPr>
            <a:endParaRPr lang="tr-TR" dirty="0"/>
          </a:p>
          <a:p>
            <a:pPr marL="533377" indent="-457181">
              <a:buFont typeface="Wingdings 2"/>
              <a:buChar char=""/>
              <a:defRPr/>
            </a:pP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BİNGÖL ÖZEL EĞİTİM UYGULAMA MERKEZİ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EDD43-1AC9-47E6-A294-98139D08794D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9999049" flipV="1">
            <a:off x="892986" y="1473396"/>
            <a:ext cx="10407942" cy="3585037"/>
          </a:xfrm>
        </p:spPr>
        <p:txBody>
          <a:bodyPr>
            <a:normAutofit/>
          </a:bodyPr>
          <a:lstStyle/>
          <a:p>
            <a:pPr marL="576918">
              <a:defRPr/>
            </a:pPr>
            <a:r>
              <a:rPr lang="tr-TR" b="1" dirty="0" smtClean="0">
                <a:solidFill>
                  <a:srgbClr val="FF0000"/>
                </a:solidFill>
                <a:effectLst/>
              </a:rPr>
              <a:t>ÇOCUĞUNUZLA EVDE HOŞÇA VAKİT GEÇİREBİLECEĞİNİZ UCUZ VE KOLAY AKTİVİTELER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BİNGÖL ÖZEL EĞİTİM UYGULAMA MERKEZİ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EDD43-1AC9-47E6-A294-98139D08794D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REHBERLİK\Desktop\OYUN\5a2306d7328e2b1fc65228444ca42e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REHBERLİK\Desktop\OYUN\20c290c44c0f15fde4ba41e6924ff8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dirty="0" smtClean="0">
                <a:solidFill>
                  <a:srgbClr val="FF0000"/>
                </a:solidFill>
              </a:rPr>
              <a:t>Çocuk için en önemli iş oyundur</a:t>
            </a:r>
            <a:endParaRPr lang="tr-TR" sz="6600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162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16088"/>
            <a:ext cx="12192000" cy="484191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REHBERLİK\Desktop\OYUN\340d99682ecd9b9db813f5d24b9b65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186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REHBERLİK\Desktop\OYUN\521ec45296a7bfe72392dd7aea43be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REHBERLİK\Desktop\OYUN\612d635b70c37f5ed0524d62132ae9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320"/>
            <a:ext cx="12192000" cy="6648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REHBERLİK\Desktop\OYUN\822ffefe2f1d98b61eb07d496eeb1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7042" name="Picture 2" descr="http://www.kadinhisseder.com/wp-content/uploads/2015/10/evde-kartondan-araba-yap%C4%B1m%C4%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0898" name="Picture 2" descr="http://www.eviminaltintopu.com/wp-content/uploads/2016/01/kartondan-oyuncak-araba-yap%C4%B1m%C4%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643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8066" name="Picture 2" descr="Çocuk için kartondan araç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REHBERLİK\Desktop\OYUN\996cbc3861d18d4d83df97939e10e0df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REHBERLİK\Desktop\OYUN\5b4609cba6f274efc532aa7a2626d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REHBERLİK\Desktop\OYUN\01885a4c340f3b3132d86fd1df665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flipV="1">
            <a:off x="459475" y="3218688"/>
            <a:ext cx="10972800" cy="363931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64024"/>
            <a:ext cx="12192000" cy="6065293"/>
          </a:xfrm>
        </p:spPr>
        <p:txBody>
          <a:bodyPr>
            <a:normAutofit/>
          </a:bodyPr>
          <a:lstStyle/>
          <a:p>
            <a:r>
              <a:rPr lang="tr-TR" sz="4000" dirty="0" smtClean="0"/>
              <a:t> çünkü ; Çocuklar dünyayı  oyunla tanır ve oyun oynadıkça bilgileri pekişir. paylaşmayı öğrenir. Çocuk oyun oynarken </a:t>
            </a:r>
            <a:r>
              <a:rPr lang="tr-TR" sz="4000" dirty="0" smtClean="0">
                <a:solidFill>
                  <a:srgbClr val="FF0000"/>
                </a:solidFill>
              </a:rPr>
              <a:t>duygularını ve ihtiyaçlarını ifade </a:t>
            </a:r>
            <a:r>
              <a:rPr lang="tr-TR" sz="4000" dirty="0" smtClean="0"/>
              <a:t>eder  ve </a:t>
            </a:r>
            <a:r>
              <a:rPr lang="tr-TR" sz="4000" dirty="0" smtClean="0">
                <a:solidFill>
                  <a:srgbClr val="FF0000"/>
                </a:solidFill>
              </a:rPr>
              <a:t>birçok sorununu</a:t>
            </a:r>
            <a:r>
              <a:rPr lang="tr-TR" sz="4000" dirty="0" smtClean="0"/>
              <a:t> da kendi başına çözebilme yeterliliği kazanır.  </a:t>
            </a:r>
            <a:endParaRPr lang="tr-TR" sz="4000" dirty="0"/>
          </a:p>
        </p:txBody>
      </p:sp>
      <p:pic>
        <p:nvPicPr>
          <p:cNvPr id="4" name="3 Resim" descr="8d2dc56241a9864a9fc04154ef93ae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9797" y="3357350"/>
            <a:ext cx="6992203" cy="3500650"/>
          </a:xfrm>
          <a:prstGeom prst="rect">
            <a:avLst/>
          </a:prstGeom>
        </p:spPr>
      </p:pic>
      <p:pic>
        <p:nvPicPr>
          <p:cNvPr id="5" name="4 Resim" descr="6a50779cb43c9c35f60e84bbd83bba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4645"/>
            <a:ext cx="5308979" cy="347335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REHBERLİK\Desktop\OYUN\16693bd11170c8bbd746bf6547fb93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REHBERLİK\Desktop\OYUN\35815af8b8ad07a9888d05a7efb69a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REHBERLİK\Desktop\OYUN\861590d9d64aa7028facc2beb56b3a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REHBERLİK\Desktop\OYUN\b9be4d87920eabf4ec210e5109ff7a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REHBERLİK\Desktop\OYUN\beb6e14728a861710068f5e333ab52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REHBERLİK\Desktop\OYUN\caf96f94ad30e2cff0a39a0746e577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386" name="Picture 2" descr="C:\Users\REHBERLİK\Desktop\OYUN\6554685d3ad75df125b44c7c581e9a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C:\Users\REHBERLİK\Desktop\OYUN\c756f5f5f5888562145aec1009659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6096"/>
            <a:ext cx="12192000" cy="614190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14859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377" indent="-457181" algn="ctr">
              <a:buFont typeface="Wingdings 2"/>
              <a:buChar char=""/>
              <a:defRPr/>
            </a:pPr>
            <a:r>
              <a:rPr lang="tr-TR" sz="3600" dirty="0" smtClean="0"/>
              <a:t>Parmak boyasıyla resimler yapın.</a:t>
            </a:r>
            <a:endParaRPr lang="tr-TR" sz="3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 descr="C:\Users\REHBERLİK\Desktop\OYUN\2397d088761a926dc791d026cb6b6e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220"/>
            <a:ext cx="12192000" cy="7001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 descr="C:\Users\REHBERLİK\Desktop\OYUN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19" y="-46763"/>
            <a:ext cx="12048781" cy="6904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609600"/>
            <a:ext cx="10972800" cy="7048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6000" b="1" dirty="0">
                <a:solidFill>
                  <a:schemeClr val="tx1"/>
                </a:solidFill>
                <a:latin typeface="Times New Roman" pitchFamily="18" charset="0"/>
              </a:rPr>
              <a:t>Oyun Nedir?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1856"/>
            <a:ext cx="7613880" cy="489149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2800" dirty="0" smtClean="0">
                <a:latin typeface="Times New Roman" pitchFamily="18" charset="0"/>
              </a:rPr>
              <a:t>	-Belli bir amacı olan veya olmayan, </a:t>
            </a:r>
          </a:p>
          <a:p>
            <a:pPr>
              <a:buFont typeface="Wingdings" pitchFamily="2" charset="2"/>
              <a:buNone/>
            </a:pPr>
            <a:r>
              <a:rPr lang="tr-TR" sz="2800" dirty="0" smtClean="0">
                <a:latin typeface="Times New Roman" pitchFamily="18" charset="0"/>
              </a:rPr>
              <a:t>   -Kurallı yada kuralsız gerçekleştirilen, </a:t>
            </a:r>
          </a:p>
          <a:p>
            <a:pPr>
              <a:buFont typeface="Wingdings" pitchFamily="2" charset="2"/>
              <a:buNone/>
            </a:pPr>
            <a:r>
              <a:rPr lang="tr-TR" sz="2800" dirty="0" smtClean="0">
                <a:latin typeface="Times New Roman" pitchFamily="18" charset="0"/>
              </a:rPr>
              <a:t>  -Her durumda çocuğun isteyerek ve hoşlanarak yer aldığı, </a:t>
            </a:r>
          </a:p>
          <a:p>
            <a:pPr>
              <a:buFont typeface="Wingdings" pitchFamily="2" charset="2"/>
              <a:buNone/>
            </a:pPr>
            <a:r>
              <a:rPr lang="tr-TR" sz="2800" dirty="0" smtClean="0">
                <a:latin typeface="Times New Roman" pitchFamily="18" charset="0"/>
              </a:rPr>
              <a:t>   -Fiziksel, bilişsel, dilsel, duygusal ve sosyal gelişimin temeli olan, </a:t>
            </a:r>
          </a:p>
          <a:p>
            <a:pPr>
              <a:buFont typeface="Wingdings" pitchFamily="2" charset="2"/>
              <a:buNone/>
            </a:pPr>
            <a:r>
              <a:rPr lang="tr-TR" sz="2800" dirty="0" smtClean="0">
                <a:latin typeface="Times New Roman" pitchFamily="18" charset="0"/>
              </a:rPr>
              <a:t>    -Gerçek hayatın bir parçası ve çocuk için en etkin öğrenme sürecine oyun denir.</a:t>
            </a:r>
          </a:p>
        </p:txBody>
      </p:sp>
      <p:pic>
        <p:nvPicPr>
          <p:cNvPr id="8196" name="Picture 5" descr="6ee0f0377eb3217349068f3ee3d39825_13167823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3983" y="2173996"/>
            <a:ext cx="4028017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C:\Users\REHBERLİK\Desktop\OYUN\38ef33e4ff607a9df72f308ab13be4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910" y="0"/>
            <a:ext cx="100363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 descr="C:\Users\REHBERLİK\Desktop\OYUN\28eba6555aa802163ba00e4b5732aa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95" y="0"/>
            <a:ext cx="104219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9431" y="1542362"/>
            <a:ext cx="10972800" cy="23135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Puzzle</a:t>
            </a:r>
            <a:r>
              <a:rPr lang="tr-TR" dirty="0" smtClean="0"/>
              <a:t> oynayın.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9090" name="Picture 2" descr="C:\Users\REHBERLİK\Desktop\farklı etkinlikler\74df49fb86f0c3c59c6690650433cb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1854"/>
            <a:ext cx="12192000" cy="5646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0115" name="Picture 3" descr="C:\Users\REHBERLİK\Desktop\farklı etkinlikler\41c7c79ba73e622b13a37a22ea83977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210" y="1"/>
            <a:ext cx="6176790" cy="6858000"/>
          </a:xfrm>
          <a:prstGeom prst="rect">
            <a:avLst/>
          </a:prstGeom>
          <a:noFill/>
        </p:spPr>
      </p:pic>
      <p:pic>
        <p:nvPicPr>
          <p:cNvPr id="90117" name="Picture 5" descr="C:\Users\REHBERLİK\Desktop\farklı etkinlikler\a0a961cb1b8c2aa67f4174e458ea8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253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1138" name="Picture 2" descr="C:\Users\REHBERLİK\Desktop\farklı etkinlikler\0e6bc81a46332a98bc41ef1a1c29f6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62" name="Picture 2" descr="C:\Users\REHBERLİK\Desktop\farklı etkinlikler\7a3048818948607fb82162eecc58b7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2" y="881349"/>
            <a:ext cx="10972800" cy="5573426"/>
          </a:xfrm>
        </p:spPr>
        <p:txBody>
          <a:bodyPr>
            <a:normAutofit/>
          </a:bodyPr>
          <a:lstStyle/>
          <a:p>
            <a:pPr marL="533377" indent="-457181" algn="ctr">
              <a:buFont typeface="Wingdings 2"/>
              <a:buChar char=""/>
              <a:defRPr/>
            </a:pPr>
            <a:r>
              <a:rPr lang="tr-TR" dirty="0" smtClean="0"/>
              <a:t>Birlikte </a:t>
            </a:r>
            <a:r>
              <a:rPr lang="tr-TR" dirty="0"/>
              <a:t>resimli </a:t>
            </a:r>
            <a:r>
              <a:rPr lang="tr-TR" dirty="0" smtClean="0"/>
              <a:t>kitaplara göz atın.</a:t>
            </a:r>
            <a:endParaRPr lang="tr-TR" dirty="0"/>
          </a:p>
          <a:p>
            <a:pPr marL="533377" indent="-457181" algn="ctr">
              <a:buFont typeface="Wingdings 2"/>
              <a:buChar char=""/>
              <a:defRPr/>
            </a:pPr>
            <a:r>
              <a:rPr lang="tr-TR" dirty="0" smtClean="0"/>
              <a:t>pasta-kurabiye </a:t>
            </a:r>
            <a:r>
              <a:rPr lang="tr-TR" dirty="0"/>
              <a:t>yapın.</a:t>
            </a:r>
          </a:p>
          <a:p>
            <a:pPr marL="533377" indent="-457181" algn="ctr">
              <a:buFont typeface="Wingdings 2"/>
              <a:buChar char=""/>
              <a:defRPr/>
            </a:pPr>
            <a:r>
              <a:rPr lang="tr-TR" dirty="0" smtClean="0"/>
              <a:t>Leğene su koyup kâğıttan kayık yüzdürün.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BİNGÖL ÖZEL EĞİTİM UYGULAMA MERKEZİ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EDD43-1AC9-47E6-A294-98139D08794D}" type="slidenum">
              <a:rPr lang="tr-TR" smtClean="0"/>
              <a:pPr>
                <a:defRPr/>
              </a:pPr>
              <a:t>56</a:t>
            </a:fld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0" y="3128790"/>
            <a:ext cx="99592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377" indent="-457181" algn="ctr">
              <a:buFont typeface="Wingdings 2"/>
              <a:buChar char=""/>
              <a:defRPr/>
            </a:pPr>
            <a:r>
              <a:rPr lang="tr-TR" sz="2400" dirty="0" smtClean="0"/>
              <a:t>gölge oyunu kurun.</a:t>
            </a:r>
          </a:p>
          <a:p>
            <a:pPr marL="533377" indent="-457181" algn="ctr">
              <a:buFont typeface="Wingdings 2"/>
              <a:buChar char=""/>
              <a:defRPr/>
            </a:pPr>
            <a:r>
              <a:rPr lang="tr-TR" sz="2400" dirty="0" smtClean="0"/>
              <a:t>Evde oyuncak toplama oyunu oynayın. Kim daha çok eşya toplarsa ödül alsın.</a:t>
            </a:r>
          </a:p>
          <a:p>
            <a:pPr marL="533377" indent="-457181" algn="ctr">
              <a:buFont typeface="Wingdings 2"/>
              <a:buChar char=""/>
              <a:defRPr/>
            </a:pPr>
            <a:r>
              <a:rPr lang="tr-TR" sz="2400" dirty="0" smtClean="0"/>
              <a:t>Mısır patlatın.</a:t>
            </a:r>
          </a:p>
          <a:p>
            <a:pPr marL="533377" indent="-457181" algn="ctr">
              <a:buFont typeface="Wingdings 2"/>
              <a:buChar char=""/>
              <a:defRPr/>
            </a:pPr>
            <a:r>
              <a:rPr lang="tr-TR" sz="2400" dirty="0" smtClean="0"/>
              <a:t>Birlikte şarkı söyleyin.</a:t>
            </a:r>
          </a:p>
          <a:p>
            <a:pPr marL="533377" indent="-457181" algn="ctr">
              <a:buFont typeface="Wingdings 2"/>
              <a:buChar char=""/>
              <a:defRPr/>
            </a:pPr>
            <a:r>
              <a:rPr lang="tr-TR" sz="2400" dirty="0" smtClean="0"/>
              <a:t>Sessiz sinema oynayın.</a:t>
            </a:r>
          </a:p>
          <a:p>
            <a:pPr marL="533377" indent="-457181" algn="ctr">
              <a:buFont typeface="Wingdings 2"/>
              <a:buChar char=""/>
              <a:defRPr/>
            </a:pPr>
            <a:r>
              <a:rPr lang="tr-TR" sz="2400" dirty="0" smtClean="0"/>
              <a:t>Birbirinizi gıdıklayın.</a:t>
            </a:r>
            <a:endParaRPr lang="tr-TR" sz="2400" dirty="0"/>
          </a:p>
        </p:txBody>
      </p:sp>
      <p:pic>
        <p:nvPicPr>
          <p:cNvPr id="6" name="Picture 2" descr="http://www.ozelegitimaraclari.com/FileUpload/bs423030/UrunResim/14704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88" y="4347059"/>
            <a:ext cx="5425811" cy="2510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8" name="Picture 4" descr="https://s-media-cache-ak0.pinimg.com/originals/bc/76/2a/bc762a152961c26ccd9f6ee1e34d61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REHBERLİK\Desktop\OYUN\13a972aeb44bd3d9f053b1cb787ddc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78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4967" y="5336274"/>
            <a:ext cx="11163868" cy="1379561"/>
          </a:xfrm>
        </p:spPr>
        <p:txBody>
          <a:bodyPr>
            <a:normAutofit/>
          </a:bodyPr>
          <a:lstStyle/>
          <a:p>
            <a:pPr algn="r"/>
            <a:endParaRPr lang="tr-TR" sz="4000" b="1" dirty="0"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27961" y="336918"/>
            <a:ext cx="10766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latin typeface="Comic Sans MS" panose="030F0702030302020204" pitchFamily="66" charset="0"/>
              </a:rPr>
              <a:t>OYUN HER YAŞA YAKIŞIR</a:t>
            </a:r>
            <a:r>
              <a:rPr lang="tr-TR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…</a:t>
            </a:r>
            <a:endParaRPr lang="tr-TR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866" y="2265528"/>
            <a:ext cx="3617725" cy="4592471"/>
          </a:xfrm>
          <a:prstGeom prst="rect">
            <a:avLst/>
          </a:prstGeom>
        </p:spPr>
      </p:pic>
      <p:pic>
        <p:nvPicPr>
          <p:cNvPr id="1026" name="Picture 2" descr="http://img.haberler.com/haber/971/yaslilar-once-bowling-oynadi-sonra-7d-sinema-3029971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343" y="2197290"/>
            <a:ext cx="3810000" cy="4660710"/>
          </a:xfrm>
          <a:prstGeom prst="rect">
            <a:avLst/>
          </a:prstGeom>
          <a:noFill/>
        </p:spPr>
      </p:pic>
      <p:sp>
        <p:nvSpPr>
          <p:cNvPr id="1028" name="AutoShape 4" descr="ÇOCUKLARLA OYNAYAN ANNE BAB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ÇOCUKLARLA OYNAYAN ANNE BABALAR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740" y="2238232"/>
            <a:ext cx="4524260" cy="4619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388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762000"/>
            <a:ext cx="8534400" cy="628650"/>
          </a:xfrm>
        </p:spPr>
        <p:txBody>
          <a:bodyPr>
            <a:no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Times New Roman" pitchFamily="18" charset="0"/>
              </a:rPr>
              <a:t>Oyuna Dair Birkaç Söz…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45099" y="1542361"/>
            <a:ext cx="10871200" cy="5483646"/>
          </a:xfrm>
        </p:spPr>
        <p:txBody>
          <a:bodyPr/>
          <a:lstStyle/>
          <a:p>
            <a:pPr>
              <a:buClr>
                <a:srgbClr val="008000"/>
              </a:buClr>
              <a:buSzTx/>
              <a:buFont typeface="Wingdings" pitchFamily="2" charset="2"/>
              <a:buChar char="§"/>
            </a:pPr>
            <a:r>
              <a:rPr lang="tr-TR" sz="3200" dirty="0" smtClean="0">
                <a:latin typeface="Times New Roman" pitchFamily="18" charset="0"/>
              </a:rPr>
              <a:t>Küçük çocuğu olan, onun hatırı için onunla çocuklaşsın.(Hadis)</a:t>
            </a:r>
          </a:p>
          <a:p>
            <a:pPr>
              <a:buClr>
                <a:srgbClr val="008000"/>
              </a:buClr>
              <a:buSzTx/>
              <a:buFont typeface="Wingdings" pitchFamily="2" charset="2"/>
              <a:buChar char="§"/>
            </a:pPr>
            <a:r>
              <a:rPr lang="tr-TR" sz="3200" dirty="0" smtClean="0">
                <a:latin typeface="Times New Roman" pitchFamily="18" charset="0"/>
              </a:rPr>
              <a:t>Çocuk oyunla büyümelidir ( Eflatun )</a:t>
            </a:r>
          </a:p>
          <a:p>
            <a:pPr>
              <a:buClr>
                <a:srgbClr val="008000"/>
              </a:buClr>
              <a:buSzTx/>
              <a:buFont typeface="Wingdings" pitchFamily="2" charset="2"/>
              <a:buChar char="§"/>
            </a:pPr>
            <a:r>
              <a:rPr lang="tr-TR" sz="3200" dirty="0" smtClean="0">
                <a:latin typeface="Times New Roman" pitchFamily="18" charset="0"/>
              </a:rPr>
              <a:t>Oyun oynamayan bir çocuk, yalnızca çocukluğun eğlencesini kaçırmakla kalmaz, aynı zamanda tam anlamıyla gelişmiş bir yetişkin de olamaz.(</a:t>
            </a:r>
            <a:r>
              <a:rPr lang="tr-TR" sz="3200" dirty="0" err="1" smtClean="0">
                <a:latin typeface="Times New Roman" pitchFamily="18" charset="0"/>
              </a:rPr>
              <a:t>Whitley</a:t>
            </a:r>
            <a:r>
              <a:rPr lang="tr-TR" sz="3200" dirty="0" smtClean="0">
                <a:latin typeface="Times New Roman" pitchFamily="18" charset="0"/>
              </a:rPr>
              <a:t>)</a:t>
            </a:r>
          </a:p>
          <a:p>
            <a:pPr>
              <a:buClr>
                <a:srgbClr val="008000"/>
              </a:buClr>
              <a:buSzTx/>
              <a:buFont typeface="Wingdings" pitchFamily="2" charset="2"/>
              <a:buChar char="§"/>
            </a:pPr>
            <a:r>
              <a:rPr lang="tr-TR" sz="3200" dirty="0" smtClean="0">
                <a:latin typeface="Times New Roman" pitchFamily="18" charset="0"/>
              </a:rPr>
              <a:t>Oyun, hayatın özüdür ve çocuğun her şeyi öğrenebileceği tek yoldur.(</a:t>
            </a:r>
            <a:r>
              <a:rPr lang="tr-TR" sz="3200" dirty="0" err="1" smtClean="0">
                <a:latin typeface="Times New Roman" pitchFamily="18" charset="0"/>
              </a:rPr>
              <a:t>Tudor</a:t>
            </a:r>
            <a:r>
              <a:rPr lang="tr-TR" sz="3200" dirty="0" smtClean="0">
                <a:latin typeface="Times New Roman" pitchFamily="18" charset="0"/>
              </a:rPr>
              <a:t>-Hart)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1194" y="0"/>
            <a:ext cx="11678207" cy="64225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dirty="0">
                <a:latin typeface="Comic Sans MS" panose="030F0702030302020204" pitchFamily="66" charset="0"/>
              </a:rPr>
              <a:t>Özel eğitime ihtiyacı olan çocukların hayatında da </a:t>
            </a:r>
            <a:r>
              <a:rPr lang="tr-TR" sz="2800" dirty="0" smtClean="0">
                <a:latin typeface="Comic Sans MS" panose="030F0702030302020204" pitchFamily="66" charset="0"/>
              </a:rPr>
              <a:t>oyunun </a:t>
            </a:r>
            <a:r>
              <a:rPr lang="tr-TR" sz="2800" dirty="0">
                <a:latin typeface="Comic Sans MS" panose="030F0702030302020204" pitchFamily="66" charset="0"/>
              </a:rPr>
              <a:t>çok büyük önemi </a:t>
            </a:r>
            <a:r>
              <a:rPr lang="tr-TR" sz="2800" dirty="0" smtClean="0">
                <a:latin typeface="Comic Sans MS" panose="030F0702030302020204" pitchFamily="66" charset="0"/>
              </a:rPr>
              <a:t>vardır. 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latin typeface="Comic Sans MS" panose="030F0702030302020204" pitchFamily="66" charset="0"/>
              </a:rPr>
              <a:t>Özel gereksinimli çocuklar </a:t>
            </a:r>
            <a:r>
              <a:rPr lang="tr-TR" sz="2800" dirty="0">
                <a:latin typeface="Comic Sans MS" panose="030F0702030302020204" pitchFamily="66" charset="0"/>
              </a:rPr>
              <a:t>oyun </a:t>
            </a:r>
            <a:r>
              <a:rPr lang="tr-TR" sz="2800" dirty="0" smtClean="0">
                <a:latin typeface="Comic Sans MS" panose="030F0702030302020204" pitchFamily="66" charset="0"/>
              </a:rPr>
              <a:t>ile 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kavram ve zihinsel </a:t>
            </a:r>
            <a:r>
              <a:rPr lang="tr-TR" sz="2800" dirty="0" smtClean="0">
                <a:latin typeface="Comic Sans MS" panose="030F0702030302020204" pitchFamily="66" charset="0"/>
              </a:rPr>
              <a:t>gelişimini kazanabilmektedir. 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latin typeface="Comic Sans MS" panose="030F0702030302020204" pitchFamily="66" charset="0"/>
              </a:rPr>
              <a:t>Oyun ile </a:t>
            </a:r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iletişim 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kurmayı, arkadaş </a:t>
            </a:r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edinmeyi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beraber </a:t>
            </a:r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çalışmayı ve bireysel olarak güçlü ve zayıf yanları</a:t>
            </a:r>
            <a:r>
              <a:rPr lang="tr-TR" sz="2800" dirty="0">
                <a:latin typeface="Comic Sans MS" panose="030F0702030302020204" pitchFamily="66" charset="0"/>
              </a:rPr>
              <a:t> ile birbirini tamamlamayı </a:t>
            </a:r>
            <a:r>
              <a:rPr lang="tr-TR" sz="2800" dirty="0" smtClean="0">
                <a:latin typeface="Comic Sans MS" panose="030F0702030302020204" pitchFamily="66" charset="0"/>
              </a:rPr>
              <a:t>öğrenmektedirler.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2" descr="http://img.hurriyetaile.com/c/1/70/620x372/r/images/haber/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5" y="4353636"/>
            <a:ext cx="4057935" cy="2504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avibalon.com.tr/V2/wp-content/uploads/ydrama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98" y="4585648"/>
            <a:ext cx="7112952" cy="2272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749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760561"/>
            <a:ext cx="12192000" cy="482312"/>
          </a:xfrm>
        </p:spPr>
        <p:txBody>
          <a:bodyPr>
            <a:noAutofit/>
          </a:bodyPr>
          <a:lstStyle/>
          <a:p>
            <a:r>
              <a:rPr lang="tr-TR" sz="6000" dirty="0" smtClean="0">
                <a:solidFill>
                  <a:srgbClr val="FF0000"/>
                </a:solidFill>
              </a:rPr>
              <a:t>Çocuklar neden istenmeyen davranışlar </a:t>
            </a:r>
            <a:br>
              <a:rPr lang="tr-TR" sz="6000" dirty="0" smtClean="0">
                <a:solidFill>
                  <a:srgbClr val="FF0000"/>
                </a:solidFill>
              </a:rPr>
            </a:br>
            <a:r>
              <a:rPr lang="tr-TR" sz="6000" dirty="0" smtClean="0">
                <a:solidFill>
                  <a:srgbClr val="FF0000"/>
                </a:solidFill>
              </a:rPr>
              <a:t>gösterir?</a:t>
            </a:r>
            <a:endParaRPr lang="tr-TR" sz="6000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ind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5337" y="3439236"/>
            <a:ext cx="5240741" cy="324816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d82ad16c363765abc48033d770b6a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72050" y="2753519"/>
            <a:ext cx="2247900" cy="2752725"/>
          </a:xfrm>
        </p:spPr>
      </p:pic>
      <p:pic>
        <p:nvPicPr>
          <p:cNvPr id="73730" name="Picture 2" descr=" :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6576</TotalTime>
  <Words>626</Words>
  <Application>Microsoft Office PowerPoint</Application>
  <PresentationFormat>Özel</PresentationFormat>
  <Paragraphs>96</Paragraphs>
  <Slides>60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1" baseType="lpstr">
      <vt:lpstr>Akış</vt:lpstr>
      <vt:lpstr>EBEVEYNLERİN ÇOCUKLA KALİTELİ ZAMAN GEÇİRMESİ</vt:lpstr>
      <vt:lpstr>Sizin için en önemli iş nedir?</vt:lpstr>
      <vt:lpstr>Çocuk için en önemli iş oyundur</vt:lpstr>
      <vt:lpstr>Slayt 4</vt:lpstr>
      <vt:lpstr>Oyun Nedir?</vt:lpstr>
      <vt:lpstr>Oyuna Dair Birkaç Söz…</vt:lpstr>
      <vt:lpstr>Slayt 7</vt:lpstr>
      <vt:lpstr>Çocuklar neden istenmeyen davranışlar  gösterir?</vt:lpstr>
      <vt:lpstr>Slayt 9</vt:lpstr>
      <vt:lpstr>Slayt 10</vt:lpstr>
      <vt:lpstr>Slayt 11</vt:lpstr>
      <vt:lpstr>Slayt 12</vt:lpstr>
      <vt:lpstr>ÇOCUKLARLA KALİTELİ ZAMAN  GEÇİRMEK </vt:lpstr>
      <vt:lpstr>KALİTELİ ZAMAN GEÇİRMEK İÇİN NELER YAPILMALIDIR ?</vt:lpstr>
      <vt:lpstr>1) ÇOCUĞUNUZU TANIYIN.</vt:lpstr>
      <vt:lpstr>2) ÇOCUĞUNUZLA OYNAYIN, ONUN DÜNYASINA GİRİN…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ÇOCUĞUNUZLA EVDE HOŞÇA VAKİT GEÇİREBİLECEĞİNİZ UCUZ VE KOLAY AKTİVİTELER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   Puzzle oynayın. 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ÖZEL EĞİTİMDE OYUN ve TAKLİT BECERİLERİ</dc:title>
  <dc:creator>kadriye akayıldız</dc:creator>
  <cp:lastModifiedBy>REHBERLİK</cp:lastModifiedBy>
  <cp:revision>32</cp:revision>
  <dcterms:created xsi:type="dcterms:W3CDTF">2016-04-21T22:01:25Z</dcterms:created>
  <dcterms:modified xsi:type="dcterms:W3CDTF">2017-03-03T06:45:34Z</dcterms:modified>
</cp:coreProperties>
</file>