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79" r:id="rId3"/>
    <p:sldId id="278" r:id="rId4"/>
    <p:sldId id="298" r:id="rId5"/>
    <p:sldId id="281" r:id="rId6"/>
    <p:sldId id="280" r:id="rId7"/>
    <p:sldId id="282" r:id="rId8"/>
    <p:sldId id="312" r:id="rId9"/>
    <p:sldId id="283" r:id="rId10"/>
    <p:sldId id="311" r:id="rId11"/>
    <p:sldId id="284" r:id="rId12"/>
    <p:sldId id="285" r:id="rId13"/>
    <p:sldId id="301" r:id="rId14"/>
    <p:sldId id="302" r:id="rId15"/>
    <p:sldId id="303" r:id="rId16"/>
    <p:sldId id="304" r:id="rId17"/>
    <p:sldId id="305" r:id="rId18"/>
    <p:sldId id="314" r:id="rId19"/>
    <p:sldId id="306" r:id="rId20"/>
    <p:sldId id="307" r:id="rId21"/>
    <p:sldId id="308" r:id="rId22"/>
    <p:sldId id="309" r:id="rId23"/>
    <p:sldId id="310" r:id="rId24"/>
    <p:sldId id="291" r:id="rId25"/>
    <p:sldId id="260" r:id="rId26"/>
    <p:sldId id="261" r:id="rId27"/>
    <p:sldId id="262" r:id="rId28"/>
    <p:sldId id="297" r:id="rId29"/>
    <p:sldId id="299" r:id="rId30"/>
    <p:sldId id="300" r:id="rId31"/>
    <p:sldId id="313" r:id="rId32"/>
    <p:sldId id="292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91CAE-65D9-453C-A81D-B05BFAAB9240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F1D0E-215E-48E9-B258-2AE130B09F4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88008-B142-42F8-B566-C052D05C8F00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88008-B142-42F8-B566-C052D05C8F00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6627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962" y="4343510"/>
            <a:ext cx="5486078" cy="4114289"/>
          </a:xfrm>
          <a:noFill/>
        </p:spPr>
        <p:txBody>
          <a:bodyPr wrap="none" anchor="ctr"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</p:spPr>
      </p:sp>
      <p:sp>
        <p:nvSpPr>
          <p:cNvPr id="28675" name="Text Box 3"/>
          <p:cNvSpPr>
            <a:spLocks noGrp="1" noChangeArrowheads="1"/>
          </p:cNvSpPr>
          <p:nvPr>
            <p:ph type="body" idx="1"/>
          </p:nvPr>
        </p:nvSpPr>
        <p:spPr>
          <a:xfrm>
            <a:off x="685962" y="4343510"/>
            <a:ext cx="5486078" cy="4114289"/>
          </a:xfrm>
          <a:noFill/>
        </p:spPr>
        <p:txBody>
          <a:bodyPr wrap="none" anchor="ctr"/>
          <a:lstStyle/>
          <a:p>
            <a:endParaRPr lang="tr-TR" altLang="tr-T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</p:txBody>
      </p:sp>
      <p:sp>
        <p:nvSpPr>
          <p:cNvPr id="122884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09EC48-F477-481D-87A8-57D0B81A680A}" type="slidenum">
              <a:rPr lang="tr-TR" smtClean="0">
                <a:latin typeface="Arial" pitchFamily="34" charset="0"/>
                <a:cs typeface="Arial" pitchFamily="34" charset="0"/>
              </a:rPr>
              <a:pPr/>
              <a:t>31</a:t>
            </a:fld>
            <a:endParaRPr lang="tr-TR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24.11.2016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google.com/imgres?imgurl=http://www.maxandmaudes.com/images/products/2311.jpg&amp;imgrefurl=http://www.maxandmaudes.com/swimwear.htm&amp;h=214&amp;w=176&amp;sz=40&amp;hl=en&amp;start=1&amp;tbnid=uUmbP3mbU1ALvM:&amp;tbnh=106&amp;tbnw=87&amp;prev=/images?q=bathing+suit+for+kids&amp;svnum=10&amp;hl=en&amp;lr=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669360"/>
          </a:xfrm>
        </p:spPr>
        <p:txBody>
          <a:bodyPr>
            <a:normAutofit fontScale="90000"/>
          </a:bodyPr>
          <a:lstStyle/>
          <a:p>
            <a:pPr algn="ctr"/>
            <a:r>
              <a:rPr lang="tr-TR" sz="6400" dirty="0" smtClean="0">
                <a:solidFill>
                  <a:srgbClr val="FF0000"/>
                </a:solidFill>
              </a:rPr>
              <a:t>ÖZEL GEREKSİNİMLİ BİREYLERDE CİNSEL İSTİSMARIN ENGELLENMESİ</a:t>
            </a:r>
            <a:r>
              <a:rPr lang="tr-TR" sz="6400" b="1" dirty="0" smtClean="0">
                <a:solidFill>
                  <a:srgbClr val="FF0000"/>
                </a:solidFill>
              </a:rPr>
              <a:t/>
            </a:r>
            <a:br>
              <a:rPr lang="tr-TR" sz="6400" b="1" dirty="0" smtClean="0">
                <a:solidFill>
                  <a:srgbClr val="FF0000"/>
                </a:solidFill>
              </a:rPr>
            </a:br>
            <a:r>
              <a:rPr lang="tr-TR" sz="6400" dirty="0" smtClean="0">
                <a:solidFill>
                  <a:srgbClr val="FF0000"/>
                </a:solidFill>
              </a:rPr>
              <a:t/>
            </a:r>
            <a:br>
              <a:rPr lang="tr-TR" sz="6400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Dilek YALAP</a:t>
            </a:r>
            <a:br>
              <a:rPr lang="tr-TR" sz="4000" dirty="0" smtClean="0">
                <a:solidFill>
                  <a:srgbClr val="FF0000"/>
                </a:solidFill>
              </a:rPr>
            </a:br>
            <a:r>
              <a:rPr lang="tr-TR" sz="4000" dirty="0" smtClean="0">
                <a:solidFill>
                  <a:srgbClr val="FF0000"/>
                </a:solidFill>
              </a:rPr>
              <a:t>Rehber Öğretmen</a:t>
            </a:r>
            <a:r>
              <a:rPr lang="tr-TR" sz="6400" dirty="0" smtClean="0">
                <a:solidFill>
                  <a:srgbClr val="FF0000"/>
                </a:solidFill>
              </a:rPr>
              <a:t/>
            </a:r>
            <a:br>
              <a:rPr lang="tr-TR" sz="6400" dirty="0" smtClean="0">
                <a:solidFill>
                  <a:srgbClr val="FF0000"/>
                </a:solidFill>
              </a:rPr>
            </a:br>
            <a:endParaRPr lang="tr-TR" sz="6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DENİZE GİRERKEN KAPATTIĞIMIZ YERLERİMİZ ÖZEL YERLERİMİZDİR.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Picture 5" descr="231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EF9F6"/>
              </a:clrFrom>
              <a:clrTo>
                <a:srgbClr val="FEF9F6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7788">
            <a:off x="898302" y="2177042"/>
            <a:ext cx="4588041" cy="40374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200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630932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 </a:t>
            </a:r>
            <a:r>
              <a:rPr lang="tr-TR" sz="3600" dirty="0" smtClean="0"/>
              <a:t>kız ve erkekleri temsil eden </a:t>
            </a:r>
            <a:r>
              <a:rPr lang="tr-TR" sz="3600" dirty="0" smtClean="0">
                <a:solidFill>
                  <a:srgbClr val="FF0000"/>
                </a:solidFill>
              </a:rPr>
              <a:t>bebekler veya resimler </a:t>
            </a:r>
            <a:r>
              <a:rPr lang="tr-TR" sz="3600" dirty="0" smtClean="0"/>
              <a:t>kullanılabilir. </a:t>
            </a:r>
          </a:p>
          <a:p>
            <a:r>
              <a:rPr lang="tr-TR" sz="3600" dirty="0" smtClean="0"/>
              <a:t>Çocuklara özel vücut bölgeleri anlatıldıktan sonra bebek ya da resim üzerinde bu bölgeleri göstermeleri, </a:t>
            </a:r>
          </a:p>
          <a:p>
            <a:r>
              <a:rPr lang="tr-TR" sz="3600" dirty="0" smtClean="0"/>
              <a:t>bebeklere kıyafet giydirilerek özel vücut bölgelerini koruyarak kıyafetlerini çıkarması istenebilir. </a:t>
            </a:r>
          </a:p>
          <a:p>
            <a:r>
              <a:rPr lang="tr-TR" sz="3600" dirty="0" smtClean="0"/>
              <a:t>Belirli aralıklarla eğitimlerin tekrarlanması öğrenmeyi kolaylaştırabilmektedir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3262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tr-TR" dirty="0" smtClean="0"/>
              <a:t>Çocuklara bedenlerinin kendilerine ait olduğu kavratıldıktan sonra “</a:t>
            </a:r>
            <a:r>
              <a:rPr lang="tr-TR" dirty="0" err="1" smtClean="0"/>
              <a:t>Dokunma”lar</a:t>
            </a:r>
            <a:r>
              <a:rPr lang="tr-TR" dirty="0" smtClean="0"/>
              <a:t> anlatılmalıdır. Kendilerini iyi hissettiren, zarar vermeyen, canlarını acıtmayan, istemedikleri zaman gerçekleşmeyen, sonlanan dokunmaların </a:t>
            </a:r>
            <a:r>
              <a:rPr lang="tr-TR" dirty="0" smtClean="0">
                <a:solidFill>
                  <a:srgbClr val="FF0000"/>
                </a:solidFill>
              </a:rPr>
              <a:t>“iyi dokunmalar</a:t>
            </a:r>
            <a:r>
              <a:rPr lang="tr-TR" dirty="0" smtClean="0"/>
              <a:t>” olduğu, kendilerini kötü hissettiren, canlarını acıtan, istemedikleri halde devam eden dokunmaların ise “</a:t>
            </a:r>
            <a:r>
              <a:rPr lang="tr-TR" dirty="0" smtClean="0">
                <a:solidFill>
                  <a:srgbClr val="FF0000"/>
                </a:solidFill>
              </a:rPr>
              <a:t>kötü dokunmalar</a:t>
            </a:r>
            <a:r>
              <a:rPr lang="tr-TR" dirty="0" smtClean="0"/>
              <a:t>” olduğu çocuklara anlatılmalıdır.</a:t>
            </a:r>
            <a:endParaRPr lang="tr-TR" dirty="0"/>
          </a:p>
        </p:txBody>
      </p:sp>
      <p:pic>
        <p:nvPicPr>
          <p:cNvPr id="4" name="3 Resim" descr="imagesCAW0O6X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89040"/>
            <a:ext cx="5076056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51260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latin typeface="+mj-lt"/>
              </a:rPr>
              <a:t>	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Sevdiğin kişilerin sarılması ve öpmesi güzel bir şeydir. Örneğin;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Uyandığında annenin sana </a:t>
            </a: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sarılması ve öpmesi.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Babanın iyi geceler dilemek için </a:t>
            </a:r>
          </a:p>
          <a:p>
            <a:pPr>
              <a:buNone/>
            </a:pP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sarılması ve öpmesi.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Anneanne ve büyükbabanın ziyarete geldiklerinde 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Seni öpmesi </a:t>
            </a:r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herkesin birbirini kucaklaması ve öpmesi.</a:t>
            </a: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tr-TR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</a:rPr>
              <a:t>İYİ DOKUNMA</a:t>
            </a:r>
            <a:endParaRPr lang="tr-TR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5" name="4 Dikdörtgen"/>
          <p:cNvSpPr/>
          <p:nvPr/>
        </p:nvSpPr>
        <p:spPr>
          <a:xfrm>
            <a:off x="571472" y="4919008"/>
            <a:ext cx="648594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İYİ DOKUNMALAR’’</a:t>
            </a:r>
          </a:p>
          <a:p>
            <a:pPr algn="ctr"/>
            <a:r>
              <a:rPr lang="tr-T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KENDİMİZİ </a:t>
            </a:r>
            <a:r>
              <a:rPr lang="tr-TR" sz="4000" b="1" u="sng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İYİ</a:t>
            </a:r>
            <a:r>
              <a:rPr lang="tr-T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VE </a:t>
            </a:r>
            <a:r>
              <a:rPr lang="tr-TR" sz="4000" b="1" u="sng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EMNİYETTE</a:t>
            </a:r>
            <a:r>
              <a:rPr lang="tr-T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</a:t>
            </a:r>
          </a:p>
          <a:p>
            <a:pPr algn="ctr"/>
            <a:r>
              <a:rPr lang="tr-TR" sz="4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HİSSETMEMİZİ</a:t>
            </a:r>
            <a:r>
              <a:rPr lang="tr-TR" sz="40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 SAĞLAR!..</a:t>
            </a:r>
            <a:endParaRPr lang="tr-TR" sz="4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027" name="Picture 3" descr="C:\Users\qq\AppData\Local\Microsoft\Windows\Temporary Internet Files\Content.IE5\CCOLEQ2U\MC900435648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22" y="1124744"/>
            <a:ext cx="2214578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0042"/>
            <a:ext cx="91440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3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/>
            <a:r>
              <a:rPr lang="tr-TR" sz="54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accent6"/>
                </a:solidFill>
              </a:rPr>
              <a:t>KÖTÜ DOKUNMA</a:t>
            </a:r>
            <a:endParaRPr lang="tr-TR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chemeClr val="accent6"/>
              </a:solidFill>
            </a:endParaRPr>
          </a:p>
        </p:txBody>
      </p:sp>
      <p:sp>
        <p:nvSpPr>
          <p:cNvPr id="4" name="3 Dikdörtgen"/>
          <p:cNvSpPr/>
          <p:nvPr/>
        </p:nvSpPr>
        <p:spPr>
          <a:xfrm>
            <a:off x="0" y="1785926"/>
            <a:ext cx="888679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600" b="1" dirty="0" smtClean="0">
                <a:ln w="12700">
                  <a:solidFill>
                    <a:schemeClr val="tx1"/>
                  </a:solidFill>
                  <a:prstDash val="solid"/>
                </a:ln>
                <a:noFill/>
                <a:latin typeface="Curlz MT" pitchFamily="82" charset="0"/>
              </a:rPr>
              <a:t> </a:t>
            </a:r>
            <a:endParaRPr lang="tr-TR" sz="3600" b="1" cap="none" spc="0" dirty="0">
              <a:ln w="12700">
                <a:solidFill>
                  <a:schemeClr val="tx1"/>
                </a:solidFill>
                <a:prstDash val="solid"/>
              </a:ln>
              <a:noFill/>
              <a:latin typeface="Curlz MT" pitchFamily="82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0" y="3789040"/>
            <a:ext cx="9144000" cy="3231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tr-TR" sz="3200" dirty="0" smtClean="0"/>
              <a:t>İstemediğin halde devam eden dokunmaların  “</a:t>
            </a:r>
            <a:r>
              <a:rPr lang="tr-TR" sz="3200" dirty="0" smtClean="0">
                <a:solidFill>
                  <a:srgbClr val="FF0000"/>
                </a:solidFill>
              </a:rPr>
              <a:t>kötü dokunmalar</a:t>
            </a:r>
            <a:r>
              <a:rPr lang="tr-TR" sz="3200" dirty="0" smtClean="0"/>
              <a:t>” olduğu anlatılmalıdır.</a:t>
            </a:r>
          </a:p>
          <a:p>
            <a:pPr algn="just">
              <a:buFont typeface="Courier New" pitchFamily="49" charset="0"/>
              <a:buChar char="o"/>
            </a:pPr>
            <a:r>
              <a:rPr lang="tr-TR" sz="3200" b="1" dirty="0" smtClean="0">
                <a:latin typeface="+mj-lt"/>
              </a:rPr>
              <a:t>Birisi sana istemediğin bir şekilde dokunduğunda </a:t>
            </a:r>
            <a:r>
              <a:rPr lang="tr-TR" sz="32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bunu  gizlemek zorunda değilsin. </a:t>
            </a:r>
            <a:endParaRPr lang="tr-TR" sz="3200" b="1" dirty="0" smtClean="0">
              <a:solidFill>
                <a:srgbClr val="FF0000"/>
              </a:solidFill>
              <a:latin typeface="+mj-lt"/>
            </a:endParaRPr>
          </a:p>
          <a:p>
            <a:pPr algn="just">
              <a:buFont typeface="Courier New" pitchFamily="49" charset="0"/>
              <a:buChar char="o"/>
            </a:pPr>
            <a:endParaRPr lang="tr-TR" sz="28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latin typeface="+mj-lt"/>
            </a:endParaRPr>
          </a:p>
          <a:p>
            <a:endParaRPr lang="tr-TR" sz="2400" dirty="0" smtClean="0">
              <a:latin typeface="Curlz MT" pitchFamily="82" charset="0"/>
            </a:endParaRPr>
          </a:p>
          <a:p>
            <a:endParaRPr lang="tr-TR" sz="2400" dirty="0">
              <a:latin typeface="Curlz MT" pitchFamily="82" charset="0"/>
            </a:endParaRPr>
          </a:p>
        </p:txBody>
      </p:sp>
      <p:sp>
        <p:nvSpPr>
          <p:cNvPr id="13" name="12 Dikdörtgen"/>
          <p:cNvSpPr/>
          <p:nvPr/>
        </p:nvSpPr>
        <p:spPr>
          <a:xfrm>
            <a:off x="0" y="6237312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110000"/>
            </a:pPr>
            <a:r>
              <a:rPr lang="tr-TR" sz="32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Times New Roman"/>
              </a:rPr>
              <a:t>Sen istemiyorsan kimse sana dokunamaz</a:t>
            </a:r>
            <a:r>
              <a:rPr lang="tr-TR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Times New Roman"/>
              </a:rPr>
              <a:t>.</a:t>
            </a:r>
            <a:endParaRPr lang="tr-TR" sz="28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Autofit/>
          </a:bodyPr>
          <a:lstStyle/>
          <a:p>
            <a:r>
              <a:rPr lang="tr-TR" sz="4800" dirty="0" smtClean="0">
                <a:solidFill>
                  <a:srgbClr val="FF0000"/>
                </a:solidFill>
              </a:rPr>
              <a:t>kötü dokunma ile karşılaşırlarsa çocukların ne yapacaklarıdır.</a:t>
            </a:r>
            <a:endParaRPr lang="tr-TR" sz="4800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insanların daha kalabalık olduğu yerlere git.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52128"/>
            <a:ext cx="9143999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463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94928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Çocuklara verilecek olan cinsel istismardan korunma ya da kendilerini koruma eğitimlerin son basamağı olan “</a:t>
            </a:r>
            <a:r>
              <a:rPr lang="tr-TR" sz="2800" dirty="0" smtClean="0">
                <a:solidFill>
                  <a:srgbClr val="FF0000"/>
                </a:solidFill>
              </a:rPr>
              <a:t>Güvenilir bir yetişkine bildirme/paylaşma” </a:t>
            </a:r>
            <a:r>
              <a:rPr lang="tr-TR" sz="2800" dirty="0" smtClean="0"/>
              <a:t>işte bu gerekli ve işlevsel ebeveyn-çocuk ilişkisinin sağlanması ile daha etkin olabilmektedir. İstismarı bildirmede </a:t>
            </a:r>
            <a:r>
              <a:rPr lang="tr-TR" sz="2800" dirty="0" smtClean="0">
                <a:solidFill>
                  <a:srgbClr val="FF0000"/>
                </a:solidFill>
              </a:rPr>
              <a:t>anneler kilit rol oynamaktadır</a:t>
            </a:r>
            <a:r>
              <a:rPr lang="tr-TR" sz="2800" dirty="0" smtClean="0"/>
              <a:t>. </a:t>
            </a:r>
          </a:p>
          <a:p>
            <a:r>
              <a:rPr lang="tr-TR" sz="2800" dirty="0" smtClean="0"/>
              <a:t>çocuklar istismarı en çok annelerine bildirmektedir.</a:t>
            </a:r>
            <a:endParaRPr lang="tr-TR" sz="2800" dirty="0"/>
          </a:p>
        </p:txBody>
      </p:sp>
      <p:pic>
        <p:nvPicPr>
          <p:cNvPr id="1026" name="Picture 2" descr="http://www.ciciweb.net/wp-content/uploads/2015/10/anne_cocuk_keyfi_yap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05064"/>
            <a:ext cx="5619750" cy="2852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3857628"/>
            <a:ext cx="8301038" cy="2428892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002060"/>
                </a:solidFill>
              </a:rPr>
              <a:t>Eğer biri seni rahatsız edecek şekilde özel yerine dokunmak isterse ne yaparsın? “</a:t>
            </a:r>
            <a:r>
              <a:rPr lang="tr-TR" b="1" i="1" u="sng" dirty="0" smtClean="0">
                <a:solidFill>
                  <a:srgbClr val="FF0000"/>
                </a:solidFill>
              </a:rPr>
              <a:t>HAYIR</a:t>
            </a:r>
            <a:r>
              <a:rPr lang="tr-TR" b="1" i="1" dirty="0" smtClean="0">
                <a:solidFill>
                  <a:srgbClr val="002060"/>
                </a:solidFill>
              </a:rPr>
              <a:t>” deyin ve güvendiğiniz birine söyleyin.</a:t>
            </a:r>
            <a:endParaRPr lang="tr-TR" b="1" i="1" dirty="0">
              <a:solidFill>
                <a:srgbClr val="00206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57188"/>
            <a:ext cx="4464496" cy="328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6000" dirty="0" smtClean="0">
                <a:solidFill>
                  <a:srgbClr val="FF0000"/>
                </a:solidFill>
              </a:rPr>
              <a:t>Onları neden korumalıyız?</a:t>
            </a:r>
            <a:endParaRPr lang="tr-TR" sz="60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420888"/>
            <a:ext cx="9036495" cy="443711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620688"/>
            <a:ext cx="8329642" cy="2236808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>Eğer biri elbiselerini çıkartmayı ve özel yerine dokunmak istediğini söylerse </a:t>
            </a:r>
            <a:r>
              <a:rPr lang="tr-TR" b="1" i="1" dirty="0" smtClean="0">
                <a:solidFill>
                  <a:srgbClr val="002060"/>
                </a:solidFill>
              </a:rPr>
              <a:t>ne yaparsın? </a:t>
            </a:r>
            <a:r>
              <a:rPr lang="tr-TR" b="1" i="1" dirty="0" smtClean="0">
                <a:solidFill>
                  <a:srgbClr val="FF0000"/>
                </a:solidFill>
              </a:rPr>
              <a:t> “</a:t>
            </a:r>
            <a:r>
              <a:rPr lang="tr-TR" b="1" i="1" u="sng" dirty="0" smtClean="0">
                <a:solidFill>
                  <a:srgbClr val="FF0000"/>
                </a:solidFill>
              </a:rPr>
              <a:t>Hayır bunu yapmayacağım</a:t>
            </a:r>
            <a:r>
              <a:rPr lang="tr-TR" b="1" i="1" dirty="0" smtClean="0">
                <a:solidFill>
                  <a:srgbClr val="FF0000"/>
                </a:solidFill>
              </a:rPr>
              <a:t>” deyin.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5" y="2996952"/>
            <a:ext cx="43924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2578298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/>
            </a:r>
            <a:br>
              <a:rPr lang="tr-TR" b="1" i="1" dirty="0" smtClean="0">
                <a:solidFill>
                  <a:srgbClr val="FF0000"/>
                </a:solidFill>
              </a:rPr>
            </a:br>
            <a:r>
              <a:rPr lang="tr-TR" b="1" i="1" dirty="0" smtClean="0">
                <a:solidFill>
                  <a:srgbClr val="FF0000"/>
                </a:solidFill>
              </a:rPr>
              <a:t>Eğer biri sana onların özel yerlerine </a:t>
            </a:r>
            <a:r>
              <a:rPr lang="tr-TR" b="1" i="1" dirty="0" smtClean="0">
                <a:solidFill>
                  <a:srgbClr val="FF0000"/>
                </a:solidFill>
              </a:rPr>
              <a:t>bakmanı </a:t>
            </a:r>
            <a:r>
              <a:rPr lang="tr-TR" b="1" i="1" dirty="0" smtClean="0">
                <a:solidFill>
                  <a:srgbClr val="FF0000"/>
                </a:solidFill>
              </a:rPr>
              <a:t>ya da </a:t>
            </a:r>
            <a:r>
              <a:rPr lang="tr-TR" b="1" i="1" dirty="0" smtClean="0">
                <a:solidFill>
                  <a:srgbClr val="FF0000"/>
                </a:solidFill>
              </a:rPr>
              <a:t>dokunmanı söylerse</a:t>
            </a:r>
            <a:r>
              <a:rPr lang="tr-TR" b="1" i="1" dirty="0" smtClean="0">
                <a:solidFill>
                  <a:srgbClr val="002060"/>
                </a:solidFill>
              </a:rPr>
              <a:t>  </a:t>
            </a:r>
            <a:r>
              <a:rPr lang="tr-TR" b="1" i="1" dirty="0" smtClean="0">
                <a:solidFill>
                  <a:srgbClr val="002060"/>
                </a:solidFill>
              </a:rPr>
              <a:t>ne yaparsın?</a:t>
            </a:r>
            <a:r>
              <a:rPr lang="tr-TR" b="1" i="1" dirty="0" smtClean="0">
                <a:solidFill>
                  <a:srgbClr val="FF0000"/>
                </a:solidFill>
              </a:rPr>
              <a:t> “</a:t>
            </a:r>
            <a:r>
              <a:rPr lang="tr-TR" b="1" i="1" u="sng" dirty="0" smtClean="0">
                <a:solidFill>
                  <a:srgbClr val="FF0000"/>
                </a:solidFill>
              </a:rPr>
              <a:t>Hayır, istemiyorum</a:t>
            </a:r>
            <a:r>
              <a:rPr lang="tr-TR" b="1" i="1" dirty="0" smtClean="0">
                <a:solidFill>
                  <a:srgbClr val="FF0000"/>
                </a:solidFill>
              </a:rPr>
              <a:t>” deyin.</a:t>
            </a:r>
            <a:endParaRPr lang="tr-TR" b="1" i="1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185592"/>
            <a:ext cx="47525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3298378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Eğer biri sana, özel yerlerine dokunmadığınızda ya da bakmadığınızda kötü bir çocuk olacağınızı söylerse</a:t>
            </a:r>
            <a:r>
              <a:rPr lang="tr-TR" b="1" i="1" dirty="0" smtClean="0">
                <a:solidFill>
                  <a:srgbClr val="002060"/>
                </a:solidFill>
              </a:rPr>
              <a:t> ne yaparsın?</a:t>
            </a:r>
            <a:r>
              <a:rPr lang="tr-TR" b="1" i="1" dirty="0" smtClean="0">
                <a:solidFill>
                  <a:srgbClr val="C00000"/>
                </a:solidFill>
              </a:rPr>
              <a:t> “</a:t>
            </a:r>
            <a:r>
              <a:rPr lang="tr-TR" b="1" i="1" u="sng" dirty="0" smtClean="0">
                <a:solidFill>
                  <a:srgbClr val="C00000"/>
                </a:solidFill>
              </a:rPr>
              <a:t>Hayır! Buna inanmıyorum</a:t>
            </a:r>
            <a:r>
              <a:rPr lang="tr-TR" b="1" i="1" dirty="0" smtClean="0">
                <a:solidFill>
                  <a:srgbClr val="C00000"/>
                </a:solidFill>
              </a:rPr>
              <a:t>” deyin.</a:t>
            </a:r>
            <a:endParaRPr lang="tr-TR" b="1" i="1" dirty="0">
              <a:solidFill>
                <a:srgbClr val="C00000"/>
              </a:solidFill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833664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2511420"/>
          </a:xfrm>
        </p:spPr>
        <p:txBody>
          <a:bodyPr>
            <a:normAutofit fontScale="90000"/>
          </a:bodyPr>
          <a:lstStyle/>
          <a:p>
            <a:r>
              <a:rPr lang="tr-TR" b="1" i="1" dirty="0" smtClean="0">
                <a:solidFill>
                  <a:srgbClr val="C00000"/>
                </a:solidFill>
              </a:rPr>
              <a:t>Eğer biri sana dokunuşlarının bir sır olduğunu söylerse </a:t>
            </a:r>
            <a:r>
              <a:rPr lang="tr-TR" b="1" i="1" dirty="0" smtClean="0">
                <a:solidFill>
                  <a:srgbClr val="002060"/>
                </a:solidFill>
              </a:rPr>
              <a:t>ne yaparsın? </a:t>
            </a:r>
            <a:r>
              <a:rPr lang="tr-TR" b="1" i="1" dirty="0" smtClean="0">
                <a:solidFill>
                  <a:srgbClr val="C00000"/>
                </a:solidFill>
              </a:rPr>
              <a:t>“</a:t>
            </a:r>
            <a:r>
              <a:rPr lang="tr-TR" b="1" i="1" u="sng" dirty="0" smtClean="0">
                <a:solidFill>
                  <a:srgbClr val="C00000"/>
                </a:solidFill>
              </a:rPr>
              <a:t>Hayır! Böyle sırları sevmem</a:t>
            </a:r>
            <a:r>
              <a:rPr lang="tr-TR" b="1" i="1" dirty="0" smtClean="0">
                <a:solidFill>
                  <a:srgbClr val="C00000"/>
                </a:solidFill>
              </a:rPr>
              <a:t>!” deyin.</a:t>
            </a:r>
            <a:endParaRPr lang="tr-TR" b="1" i="1" dirty="0">
              <a:solidFill>
                <a:srgbClr val="C00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068960"/>
            <a:ext cx="3931987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5949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dirty="0" smtClean="0"/>
              <a:t>-</a:t>
            </a:r>
            <a:r>
              <a:rPr lang="tr-TR" sz="3200" dirty="0" smtClean="0"/>
              <a:t>Bu tür eğitimleri verirken en büyük sorunlardan biri çocukların anlatılanları </a:t>
            </a:r>
            <a:r>
              <a:rPr lang="tr-TR" sz="3200" dirty="0" smtClean="0">
                <a:solidFill>
                  <a:srgbClr val="FF0000"/>
                </a:solidFill>
              </a:rPr>
              <a:t>çok çabuk unutmalarıdır. </a:t>
            </a:r>
            <a:r>
              <a:rPr lang="tr-TR" sz="3200" dirty="0" smtClean="0"/>
              <a:t>özel gereksinimli çocuklar çabuk unutma özelliğine sahiptir ancak </a:t>
            </a:r>
            <a:r>
              <a:rPr lang="tr-TR" sz="3200" dirty="0" smtClean="0">
                <a:solidFill>
                  <a:srgbClr val="FF0000"/>
                </a:solidFill>
              </a:rPr>
              <a:t>sürekli tekrar yaparak</a:t>
            </a:r>
            <a:r>
              <a:rPr lang="tr-TR" sz="3200" dirty="0" smtClean="0"/>
              <a:t> unutma olasılıklarını en aza indirebiliriz. </a:t>
            </a:r>
          </a:p>
          <a:p>
            <a:pPr>
              <a:buNone/>
            </a:pPr>
            <a:r>
              <a:rPr lang="tr-TR" dirty="0" smtClean="0"/>
              <a:t>-</a:t>
            </a:r>
            <a:r>
              <a:rPr lang="tr-TR" sz="3200" dirty="0" smtClean="0"/>
              <a:t>Çocuğa tüm bu eğitimleri takvim yaşına göre değil zeka yaşına göre verin</a:t>
            </a:r>
          </a:p>
          <a:p>
            <a:pPr>
              <a:buNone/>
            </a:pPr>
            <a:r>
              <a:rPr lang="tr-TR" sz="3200" dirty="0" smtClean="0"/>
              <a:t>-özel materyaller(oyuncak bebek) ve </a:t>
            </a:r>
            <a:r>
              <a:rPr lang="tr-TR" sz="3200" dirty="0" err="1" smtClean="0"/>
              <a:t>pekiştireçler</a:t>
            </a:r>
            <a:r>
              <a:rPr lang="tr-TR" sz="3200" dirty="0" smtClean="0"/>
              <a:t> ile eğitim verilmelidir.</a:t>
            </a:r>
          </a:p>
          <a:p>
            <a:pPr>
              <a:buNone/>
            </a:pPr>
            <a:endParaRPr lang="tr-TR" sz="3200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 bwMode="black"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r>
              <a:rPr lang="tr-TR" sz="4400" dirty="0" smtClean="0"/>
              <a:t>Evinize girip çıkan akraba ya da komşularınızın da koyduğunuz kurallara uymasını sağlayın</a:t>
            </a:r>
          </a:p>
          <a:p>
            <a:r>
              <a:rPr lang="tr-TR" sz="4400" dirty="0" smtClean="0"/>
              <a:t>Çocuğunuzun vücudunu sürekli kontrol edin</a:t>
            </a:r>
          </a:p>
          <a:p>
            <a:r>
              <a:rPr lang="tr-TR" sz="4400" dirty="0" smtClean="0"/>
              <a:t>Çocuğun girip çıktığı mekanların kontrolünü sağlayın</a:t>
            </a:r>
          </a:p>
          <a:p>
            <a:r>
              <a:rPr lang="tr-TR" sz="4400" dirty="0" smtClean="0"/>
              <a:t>Çocuğunuz </a:t>
            </a:r>
            <a:r>
              <a:rPr lang="tr-TR" sz="4400" dirty="0" smtClean="0"/>
              <a:t>tanımadığı </a:t>
            </a:r>
            <a:r>
              <a:rPr lang="tr-TR" sz="4400" dirty="0" smtClean="0"/>
              <a:t>kişilerden yiyecek, içecek, para, telefon almasın</a:t>
            </a:r>
            <a:endParaRPr lang="tr-TR" sz="4400" dirty="0" smtClean="0"/>
          </a:p>
          <a:p>
            <a:pPr algn="ctr">
              <a:buNone/>
            </a:pPr>
            <a:endParaRPr lang="tr-TR" sz="40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60649"/>
            <a:ext cx="9036496" cy="4968552"/>
          </a:xfrm>
        </p:spPr>
        <p:txBody>
          <a:bodyPr>
            <a:normAutofit/>
          </a:bodyPr>
          <a:lstStyle/>
          <a:p>
            <a:r>
              <a:rPr lang="tr-TR" sz="4400" dirty="0" smtClean="0"/>
              <a:t>Aile dışında bireylerin hatta belli oranda ailenin de çocuğu severken bile kontrollü olmasını sağlayın…</a:t>
            </a:r>
          </a:p>
          <a:p>
            <a:r>
              <a:rPr lang="tr-TR" sz="4400" dirty="0" smtClean="0"/>
              <a:t>Çocuk tek başına banyo yapabiliyorsa buna engel olmayın böylece çocukta ki mahrem duyguları pekiştirmiş olursunuz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4" name="Picture 2" descr="http://www.kadincaklup.com/wp-content/uploads/2010/04/zihinsel-engel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124449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1560" y="620688"/>
            <a:ext cx="8075240" cy="5505475"/>
          </a:xfrm>
        </p:spPr>
        <p:txBody>
          <a:bodyPr>
            <a:normAutofit/>
          </a:bodyPr>
          <a:lstStyle/>
          <a:p>
            <a:r>
              <a:rPr lang="tr-TR" sz="4000" dirty="0" smtClean="0"/>
              <a:t>Çocuğun yabancılarla kontrollü ilişkiler geliştirmesini sağlayın</a:t>
            </a:r>
          </a:p>
          <a:p>
            <a:r>
              <a:rPr lang="tr-TR" sz="4000" b="1" dirty="0" smtClean="0"/>
              <a:t>Tanımadıkları kişilerden bir şeyler almamaları  gerektiği </a:t>
            </a:r>
            <a:endParaRPr lang="tr-TR" sz="4000" dirty="0" smtClean="0"/>
          </a:p>
          <a:p>
            <a:pPr>
              <a:buNone/>
            </a:pPr>
            <a:endParaRPr lang="tr-TR" sz="4000" dirty="0"/>
          </a:p>
        </p:txBody>
      </p:sp>
      <p:pic>
        <p:nvPicPr>
          <p:cNvPr id="17412" name="Picture 4" descr="https://2.bp.blogspot.com/-q_7ENcfjAhk/VuxzKBYF0hI/AAAAAAAAABA/Fn6XkvB8kbsB2zQjCHOC6kAHHMOac-yCQ/s1600/Disabled-children-and-young-people-short-brea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005064"/>
            <a:ext cx="457200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ÇOCUĞUN CİNSEL İSTİSMARA UĞRADIĞINI NASIL ANLAYABİLİRİZ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92252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Cinsel istismara uğrayan çocuklar genellikle</a:t>
            </a:r>
          </a:p>
          <a:p>
            <a:r>
              <a:rPr lang="tr-TR" sz="3600" dirty="0" smtClean="0"/>
              <a:t>cinsel şakalar yapar, </a:t>
            </a:r>
          </a:p>
          <a:p>
            <a:r>
              <a:rPr lang="tr-TR" sz="3600" dirty="0" smtClean="0"/>
              <a:t>cinsel organlarıyla sıkça oynar</a:t>
            </a:r>
          </a:p>
          <a:p>
            <a:r>
              <a:rPr lang="tr-TR" sz="3600" dirty="0" smtClean="0"/>
              <a:t> çevredeki yetişkinlerin cinsel organlarına dokunmak ve görmek isterler. </a:t>
            </a:r>
            <a:endParaRPr lang="tr-TR" sz="36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1635"/>
            <a:ext cx="9144000" cy="235449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990099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tr-TR" b="1" dirty="0" err="1" smtClean="0">
                <a:solidFill>
                  <a:srgbClr val="990099"/>
                </a:solidFill>
                <a:latin typeface="Times New Roman" pitchFamily="18" charset="0"/>
              </a:rPr>
              <a:t>Cinsel</a:t>
            </a:r>
            <a:r>
              <a:rPr lang="en-GB" altLang="tr-TR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tr-TR" altLang="tr-TR" b="1" dirty="0" smtClean="0">
                <a:solidFill>
                  <a:srgbClr val="990099"/>
                </a:solidFill>
                <a:latin typeface="Times New Roman" pitchFamily="18" charset="0"/>
              </a:rPr>
              <a:t>İ</a:t>
            </a:r>
            <a:r>
              <a:rPr lang="en-GB" altLang="tr-TR" b="1" dirty="0" err="1" smtClean="0">
                <a:solidFill>
                  <a:srgbClr val="990099"/>
                </a:solidFill>
                <a:latin typeface="Times New Roman" pitchFamily="18" charset="0"/>
              </a:rPr>
              <a:t>stismar</a:t>
            </a:r>
            <a:r>
              <a:rPr lang="tr-TR" altLang="tr-TR" b="1" dirty="0" smtClean="0">
                <a:solidFill>
                  <a:srgbClr val="990099"/>
                </a:solidFill>
                <a:latin typeface="Times New Roman" pitchFamily="18" charset="0"/>
              </a:rPr>
              <a:t> Sonunda Çocuklarda Yaşanan Ruhsal Sorunlar;</a:t>
            </a:r>
            <a:endParaRPr lang="en-GB" altLang="tr-TR" b="1" dirty="0" smtClean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44675"/>
            <a:ext cx="9144000" cy="4721292"/>
          </a:xfrm>
        </p:spPr>
        <p:txBody>
          <a:bodyPr wrap="square">
            <a:spAutoFit/>
          </a:bodyPr>
          <a:lstStyle/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Tekrarlayıcı, rahatsız edici düşünceler,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Uykuya dalma güçlüğü,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Olayla ilgili kabuslar görme,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Öfke patlamaları ve saldırgan davranışlar,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Konsantrasyon güçlüğü,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Suçluluk ve utanç duyma,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İçe kapanma, </a:t>
            </a:r>
            <a:r>
              <a:rPr lang="tr-TR" altLang="tr-TR" sz="3200" dirty="0" err="1" smtClean="0">
                <a:latin typeface="Times New Roman" pitchFamily="18" charset="0"/>
              </a:rPr>
              <a:t>depresif</a:t>
            </a:r>
            <a:r>
              <a:rPr lang="tr-TR" altLang="tr-TR" sz="3200" dirty="0" smtClean="0">
                <a:latin typeface="Times New Roman" pitchFamily="18" charset="0"/>
              </a:rPr>
              <a:t> belirtiler, </a:t>
            </a:r>
          </a:p>
          <a:p>
            <a:pPr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200" dirty="0" smtClean="0">
                <a:latin typeface="Times New Roman" pitchFamily="18" charset="0"/>
              </a:rPr>
              <a:t>Aileden uzaklaşma, evden kaçma,</a:t>
            </a:r>
            <a:r>
              <a:rPr lang="tr-TR" altLang="tr-TR" sz="3200" dirty="0" smtClean="0"/>
              <a:t> </a:t>
            </a:r>
            <a:endParaRPr lang="tr-TR" altLang="tr-TR" sz="3200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en-GB" dirty="0"/>
          </a:p>
        </p:txBody>
      </p:sp>
      <p:sp>
        <p:nvSpPr>
          <p:cNvPr id="25605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C7DAA64-0472-4E76-BC99-95D4985C0969}" type="slidenum">
              <a:rPr lang="en-GB" altLang="tr-TR"/>
              <a:pPr/>
              <a:t>29</a:t>
            </a:fld>
            <a:endParaRPr lang="en-GB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7606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fontAlgn="base"/>
            <a:r>
              <a:rPr lang="tr-TR" sz="3600" dirty="0" smtClean="0"/>
              <a:t>-Toplumun özel gereksinimli çocuğu tanımaması ve davranışlarını toplumsal açıdan aykırı bulması,</a:t>
            </a:r>
          </a:p>
          <a:p>
            <a:pPr fontAlgn="base"/>
            <a:r>
              <a:rPr lang="tr-TR" sz="3600" dirty="0" smtClean="0"/>
              <a:t>-Başkalarının özel gereksinimli çocukların dezavantajlı konumlarından yararlanma isteği,</a:t>
            </a:r>
          </a:p>
          <a:p>
            <a:pPr fontAlgn="base"/>
            <a:r>
              <a:rPr lang="tr-TR" sz="3600" dirty="0" smtClean="0"/>
              <a:t>- </a:t>
            </a:r>
            <a:r>
              <a:rPr lang="tr-TR" sz="3600" dirty="0" smtClean="0"/>
              <a:t>çocukların </a:t>
            </a:r>
            <a:r>
              <a:rPr lang="tr-TR" sz="3600" dirty="0" smtClean="0"/>
              <a:t>kendini ifade etmede zorluk çekmesi,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6397"/>
            <a:ext cx="8892480" cy="2354491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buClr>
                <a:srgbClr val="990099"/>
              </a:buClr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tr-TR" b="1" dirty="0" err="1" smtClean="0">
                <a:solidFill>
                  <a:srgbClr val="990099"/>
                </a:solidFill>
                <a:latin typeface="Times New Roman" pitchFamily="18" charset="0"/>
              </a:rPr>
              <a:t>Cinsel</a:t>
            </a:r>
            <a:r>
              <a:rPr lang="en-GB" altLang="tr-TR" b="1" dirty="0" smtClean="0">
                <a:solidFill>
                  <a:srgbClr val="990099"/>
                </a:solidFill>
                <a:latin typeface="Times New Roman" pitchFamily="18" charset="0"/>
              </a:rPr>
              <a:t> </a:t>
            </a:r>
            <a:r>
              <a:rPr lang="tr-TR" altLang="tr-TR" b="1" dirty="0" smtClean="0">
                <a:solidFill>
                  <a:srgbClr val="990099"/>
                </a:solidFill>
                <a:latin typeface="Times New Roman" pitchFamily="18" charset="0"/>
              </a:rPr>
              <a:t>İ</a:t>
            </a:r>
            <a:r>
              <a:rPr lang="en-GB" altLang="tr-TR" b="1" dirty="0" err="1" smtClean="0">
                <a:solidFill>
                  <a:srgbClr val="990099"/>
                </a:solidFill>
                <a:latin typeface="Times New Roman" pitchFamily="18" charset="0"/>
              </a:rPr>
              <a:t>stismar</a:t>
            </a:r>
            <a:r>
              <a:rPr lang="tr-TR" altLang="tr-TR" b="1" dirty="0" smtClean="0">
                <a:solidFill>
                  <a:srgbClr val="990099"/>
                </a:solidFill>
                <a:latin typeface="Times New Roman" pitchFamily="18" charset="0"/>
              </a:rPr>
              <a:t> Sonunda Çocuklarda Yaşanan Ruhsal Sorunlar;</a:t>
            </a:r>
            <a:endParaRPr lang="en-GB" altLang="tr-TR" b="1" dirty="0" smtClean="0">
              <a:solidFill>
                <a:srgbClr val="990099"/>
              </a:solidFill>
              <a:latin typeface="Times New Roman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20888"/>
            <a:ext cx="8567738" cy="4053289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600" dirty="0" smtClean="0">
                <a:latin typeface="Times New Roman" pitchFamily="18" charset="0"/>
              </a:rPr>
              <a:t>Olayı anımsatan nesnelere karşı yoğun psikolojik sıkıntı,</a:t>
            </a:r>
          </a:p>
          <a:p>
            <a:pPr eaLnBrk="1" hangingPunct="1"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600" dirty="0" smtClean="0">
                <a:latin typeface="Times New Roman" pitchFamily="18" charset="0"/>
              </a:rPr>
              <a:t>Olayı anımsatan kişiler, görüntüler ve yerlerden kaçınma, </a:t>
            </a:r>
          </a:p>
          <a:p>
            <a:pPr eaLnBrk="1" hangingPunct="1">
              <a:lnSpc>
                <a:spcPct val="91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600" dirty="0" smtClean="0">
                <a:latin typeface="Times New Roman" pitchFamily="18" charset="0"/>
              </a:rPr>
              <a:t>Yaşına uygun olmayan cinsel davranışlar, </a:t>
            </a:r>
          </a:p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tr-TR" altLang="tr-TR" sz="3600" dirty="0" smtClean="0">
                <a:latin typeface="Times New Roman" pitchFamily="18" charset="0"/>
              </a:rPr>
              <a:t>Okuldan kaçma, okul ve disiplin problemleri, başarıda düşüş.</a:t>
            </a:r>
            <a:endParaRPr lang="en-GB" altLang="tr-TR" sz="3600" dirty="0" smtClean="0">
              <a:latin typeface="Times New Roman" pitchFamily="18" charset="0"/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tr-TR" dirty="0" smtClean="0"/>
              <a:t>BİNGÖL ÖZEL EĞİTİM UYGULAMA MERKEZİ</a:t>
            </a:r>
            <a:endParaRPr lang="en-GB" dirty="0"/>
          </a:p>
        </p:txBody>
      </p:sp>
      <p:sp>
        <p:nvSpPr>
          <p:cNvPr id="27653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5722EB91-4334-42AA-8A32-5ADE342205FB}" type="slidenum">
              <a:rPr lang="en-GB" altLang="tr-TR"/>
              <a:pPr/>
              <a:t>30</a:t>
            </a:fld>
            <a:endParaRPr lang="en-GB" altLang="tr-T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2 İçerik Yer Tutucusu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</a:pPr>
            <a:r>
              <a:rPr lang="tr-TR" sz="2800" b="1" dirty="0" smtClean="0">
                <a:latin typeface="Times New Roman" pitchFamily="18" charset="0"/>
                <a:cs typeface="Times New Roman" pitchFamily="18" charset="0"/>
              </a:rPr>
              <a:t>Cinsel İstismarla İlgili Bilinen Doğru ve Yanlışlar</a:t>
            </a:r>
          </a:p>
          <a:p>
            <a:pPr eaLnBrk="1" hangingPunct="1">
              <a:buFont typeface="Arial" pitchFamily="34" charset="0"/>
              <a:buNone/>
            </a:pPr>
            <a:endParaRPr lang="tr-TR" sz="2800" dirty="0" smtClean="0">
              <a:latin typeface="Comic Sans MS" pitchFamily="66" charset="0"/>
            </a:endParaRPr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642938"/>
          <a:ext cx="9144000" cy="64785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475737"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YANLIŞLAR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tr-TR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DOĞRULAR</a:t>
                      </a:r>
                      <a:endParaRPr lang="tr-TR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1173049">
                <a:tc>
                  <a:txBody>
                    <a:bodyPr/>
                    <a:lstStyle/>
                    <a:p>
                      <a:pPr algn="just"/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Çocuklar cinsel istismarı hayal güçlerinin genişliği nedeniyle uydururlar.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Çocuklar bu konuda genellikle yalan söylemezler, ilk kural çocuğa inanmak olmalıdır.</a:t>
                      </a:r>
                    </a:p>
                  </a:txBody>
                  <a:tcPr marT="45721" marB="45721"/>
                </a:tc>
              </a:tr>
              <a:tr h="1173049">
                <a:tc>
                  <a:txBody>
                    <a:bodyPr/>
                    <a:lstStyle/>
                    <a:p>
                      <a:pPr algn="just"/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Çocuklar olan biteni çabuk unuturlar.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Cinsel istismar çocuğun ruhsal ve fiziksel sağlığı açısından ciddi derecede zarar vericidir.</a:t>
                      </a:r>
                    </a:p>
                  </a:txBody>
                  <a:tcPr marT="45721" marB="45721"/>
                </a:tc>
              </a:tr>
              <a:tr h="1173049">
                <a:tc>
                  <a:txBody>
                    <a:bodyPr/>
                    <a:lstStyle/>
                    <a:p>
                      <a:pPr algn="just"/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Şirin ve cazip kız çocukları, evden kaçan çocuklar, ihmal edilmiş çocuklar potansiyel kurbandır.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Kurbanlar her </a:t>
                      </a:r>
                      <a:r>
                        <a:rPr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sosyo</a:t>
                      </a: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-ekonomik ve her </a:t>
                      </a:r>
                      <a:r>
                        <a:rPr lang="tr-TR" sz="20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sosyo</a:t>
                      </a: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-kültürel gruptan gelebilir.</a:t>
                      </a:r>
                    </a:p>
                    <a:p>
                      <a:pPr algn="just"/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  <a:tr h="1173049">
                <a:tc>
                  <a:txBody>
                    <a:bodyPr/>
                    <a:lstStyle/>
                    <a:p>
                      <a:pPr algn="just"/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Parklar, genel tuvaletler, ıssız sokaklar, karanlık yerler, boş inşaat sahaları tehlikeli bölgelerdir.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Olayın olduğu yer genellikle ev, okul gibi çocuğun içinde bulunduğu yakın çevresidir.</a:t>
                      </a:r>
                    </a:p>
                  </a:txBody>
                  <a:tcPr marT="45721" marB="45721"/>
                </a:tc>
              </a:tr>
              <a:tr h="1310655">
                <a:tc>
                  <a:txBody>
                    <a:bodyPr/>
                    <a:lstStyle/>
                    <a:p>
                      <a:pPr algn="just"/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İstismarcılar genellikle yaşlı ve yabancı erkeklerle sokaktaki serserilerdir.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Olguların % 80-95’inde istismarcı 20-40 yaşları arasındaki, kurban tarafından tanınan evli ve çocuklu erkeklerdir.</a:t>
                      </a:r>
                    </a:p>
                    <a:p>
                      <a:pPr algn="just"/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1" marB="45721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tr-TR" dirty="0" smtClean="0">
                <a:solidFill>
                  <a:srgbClr val="FF0000"/>
                </a:solidFill>
              </a:rPr>
              <a:t>DİNLEDİĞİNİZ İÇİN TEŞEKKÜRLER…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m5vr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486916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7664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>
            <a:normAutofit/>
          </a:bodyPr>
          <a:lstStyle/>
          <a:p>
            <a:pPr fontAlgn="base"/>
            <a:r>
              <a:rPr lang="tr-TR" sz="3600" dirty="0" smtClean="0"/>
              <a:t>çocukların </a:t>
            </a:r>
            <a:r>
              <a:rPr lang="tr-TR" sz="3600" dirty="0" smtClean="0"/>
              <a:t>fiziksel olarak savunma yeteneğinin düşük olması,</a:t>
            </a:r>
          </a:p>
          <a:p>
            <a:pPr fontAlgn="base"/>
            <a:r>
              <a:rPr lang="tr-TR" sz="3600" dirty="0" smtClean="0"/>
              <a:t>- </a:t>
            </a:r>
            <a:r>
              <a:rPr lang="tr-TR" sz="3600" dirty="0" smtClean="0"/>
              <a:t>çocukların </a:t>
            </a:r>
            <a:r>
              <a:rPr lang="tr-TR" sz="3600" dirty="0" smtClean="0"/>
              <a:t>istismarı açıkça ifade edememesi,</a:t>
            </a:r>
          </a:p>
          <a:p>
            <a:pPr fontAlgn="base"/>
            <a:r>
              <a:rPr lang="tr-TR" sz="3600" dirty="0" smtClean="0"/>
              <a:t>- </a:t>
            </a:r>
            <a:r>
              <a:rPr lang="tr-TR" sz="3600" dirty="0" smtClean="0"/>
              <a:t>çocukların </a:t>
            </a:r>
            <a:r>
              <a:rPr lang="tr-TR" sz="3600" dirty="0" smtClean="0"/>
              <a:t>bakımları konusunda diğer bireylerin yardımına gereksinim duyması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475656" y="704088"/>
            <a:ext cx="7211144" cy="348648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5" name="4 İçerik Yer Tutucusu" descr="zihinsel_engelli_bir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221088"/>
            <a:ext cx="4029075" cy="2266950"/>
          </a:xfrm>
        </p:spPr>
      </p:pic>
      <p:sp>
        <p:nvSpPr>
          <p:cNvPr id="4" name="3 Dikdörtgen"/>
          <p:cNvSpPr/>
          <p:nvPr/>
        </p:nvSpPr>
        <p:spPr>
          <a:xfrm>
            <a:off x="0" y="126876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600" dirty="0" smtClean="0"/>
              <a:t>özel gereksinimli bireylerin cinsel açıdan istismar edilmesi genellikle bütün toplumlarda gözlenen bir durumdur.</a:t>
            </a:r>
            <a:r>
              <a:rPr lang="tr-TR" dirty="0" smtClean="0"/>
              <a:t> 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İSTİSMARIN ENGELLENMESİ İÇİN AİLEYE DÜŞEN GÖREVLER</a:t>
            </a:r>
            <a:r>
              <a:rPr lang="tr-TR" dirty="0" smtClean="0">
                <a:solidFill>
                  <a:srgbClr val="FF0000"/>
                </a:solidFill>
              </a:rPr>
              <a:t>…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tr-TR" sz="3600" dirty="0" smtClean="0"/>
              <a:t>-cinsel istismar ve istismardan korunma konularında bilgi eksikliklerinin giderilmesi, </a:t>
            </a:r>
          </a:p>
          <a:p>
            <a:pPr>
              <a:buNone/>
            </a:pPr>
            <a:r>
              <a:rPr lang="tr-TR" sz="3600" dirty="0" smtClean="0"/>
              <a:t>-özel gereksinimli çocuklara uygun cinsellik ve istismardan korunma eğitimlerinin verilmesidir</a:t>
            </a:r>
            <a:r>
              <a:rPr lang="tr-TR" sz="3000" dirty="0" smtClean="0"/>
              <a:t>. </a:t>
            </a:r>
            <a:endParaRPr lang="tr-TR" sz="3000" dirty="0"/>
          </a:p>
        </p:txBody>
      </p:sp>
      <p:pic>
        <p:nvPicPr>
          <p:cNvPr id="4" name="3 Resim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4365104"/>
            <a:ext cx="5652120" cy="24928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60648"/>
            <a:ext cx="9144000" cy="6597352"/>
          </a:xfrm>
        </p:spPr>
        <p:txBody>
          <a:bodyPr>
            <a:normAutofit/>
          </a:bodyPr>
          <a:lstStyle/>
          <a:p>
            <a:r>
              <a:rPr lang="tr-TR" sz="3200" dirty="0" smtClean="0"/>
              <a:t>Cinsel istismardan korunma eğitimlerinin başlangıcı çocuğun </a:t>
            </a:r>
            <a:r>
              <a:rPr lang="tr-TR" sz="3200" dirty="0" smtClean="0">
                <a:solidFill>
                  <a:srgbClr val="FF0000"/>
                </a:solidFill>
              </a:rPr>
              <a:t>kendini, bedenini tanıması </a:t>
            </a:r>
          </a:p>
          <a:p>
            <a:r>
              <a:rPr lang="tr-TR" sz="3200" dirty="0" smtClean="0"/>
              <a:t>Çocuk bedeninin </a:t>
            </a:r>
            <a:r>
              <a:rPr lang="tr-TR" sz="3200" dirty="0" smtClean="0">
                <a:solidFill>
                  <a:srgbClr val="FF0000"/>
                </a:solidFill>
              </a:rPr>
              <a:t>sadece ve sadece kendine ait olduğunu bilmeli,</a:t>
            </a:r>
            <a:r>
              <a:rPr lang="tr-TR" sz="3200" dirty="0" smtClean="0"/>
              <a:t> </a:t>
            </a:r>
            <a:r>
              <a:rPr lang="tr-TR" sz="3200" dirty="0" smtClean="0">
                <a:solidFill>
                  <a:srgbClr val="FF0000"/>
                </a:solidFill>
              </a:rPr>
              <a:t>kendisi izin vermeden hiç kimsenin bedenine bakamayacağını, dokunamayacağını</a:t>
            </a:r>
            <a:r>
              <a:rPr lang="tr-TR" sz="3200" dirty="0" smtClean="0"/>
              <a:t> net bir şekilde öğrenmeli ve “</a:t>
            </a:r>
            <a:r>
              <a:rPr lang="tr-TR" sz="3200" dirty="0" smtClean="0">
                <a:solidFill>
                  <a:srgbClr val="FF0000"/>
                </a:solidFill>
              </a:rPr>
              <a:t>Benim bedenim bana aittir.”, </a:t>
            </a:r>
            <a:r>
              <a:rPr lang="tr-TR" sz="3200" dirty="0" smtClean="0"/>
              <a:t>“Ben izin vermeden hiç kimse bedenime bakamaz, dokunamaz.” cümlelerini                                     içselleştirebilmelidir. </a:t>
            </a:r>
          </a:p>
        </p:txBody>
      </p:sp>
      <p:pic>
        <p:nvPicPr>
          <p:cNvPr id="1026" name="Picture 2" descr="C:\Users\REHBERLİK\Desktop\ENGELLİ\eyJpIjoiYiJ9oh_01Gi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221088"/>
            <a:ext cx="522007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16024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584176"/>
          </a:xfrm>
        </p:spPr>
        <p:txBody>
          <a:bodyPr>
            <a:noAutofit/>
          </a:bodyPr>
          <a:lstStyle/>
          <a:p>
            <a:r>
              <a:rPr lang="tr-TR" sz="2800" b="1" dirty="0" smtClean="0"/>
              <a:t>hiç kimsenin, eteğine-pantolonuna dokunmaması, </a:t>
            </a:r>
          </a:p>
          <a:p>
            <a:r>
              <a:rPr lang="tr-TR" sz="2800" b="1" dirty="0" smtClean="0"/>
              <a:t>çocuğun izni olmaksızın vücuduna dokunul maması gerektiği anlatılmalıdır.</a:t>
            </a:r>
            <a:endParaRPr lang="tr-TR" sz="2800" dirty="0"/>
          </a:p>
        </p:txBody>
      </p:sp>
      <p:pic>
        <p:nvPicPr>
          <p:cNvPr id="4" name="3 Resim" descr="bedenim-bana-ait-02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438400"/>
            <a:ext cx="6696744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07504" y="908720"/>
            <a:ext cx="8856984" cy="5949280"/>
          </a:xfrm>
        </p:spPr>
        <p:txBody>
          <a:bodyPr>
            <a:normAutofit/>
          </a:bodyPr>
          <a:lstStyle/>
          <a:p>
            <a:r>
              <a:rPr lang="tr-TR" sz="3600" dirty="0" smtClean="0"/>
              <a:t>Bedeninin sadece kendisine ait olduğu öğrendikten sonraki adım </a:t>
            </a:r>
            <a:r>
              <a:rPr lang="tr-TR" sz="3600" dirty="0" smtClean="0">
                <a:solidFill>
                  <a:srgbClr val="FF0000"/>
                </a:solidFill>
              </a:rPr>
              <a:t>özel vücut bölgelerini </a:t>
            </a:r>
            <a:r>
              <a:rPr lang="tr-TR" sz="3600" dirty="0" smtClean="0"/>
              <a:t>çocuklara öğretmektir. Burada önemli olan özellikle cinsel bölgelerin nereleri olduğunu doğru öğrenmeleridir. </a:t>
            </a:r>
            <a:endParaRPr lang="tr-TR" sz="3600" dirty="0"/>
          </a:p>
        </p:txBody>
      </p:sp>
      <p:pic>
        <p:nvPicPr>
          <p:cNvPr id="4" name="3 Resim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77488"/>
            <a:ext cx="9144000" cy="2480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4696</TotalTime>
  <Words>862</Words>
  <Application>Microsoft Office PowerPoint</Application>
  <PresentationFormat>Ekran Gösterisi (4:3)</PresentationFormat>
  <Paragraphs>101</Paragraphs>
  <Slides>32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3" baseType="lpstr">
      <vt:lpstr>Akış</vt:lpstr>
      <vt:lpstr>ÖZEL GEREKSİNİMLİ BİREYLERDE CİNSEL İSTİSMARIN ENGELLENMESİ  Dilek YALAP Rehber Öğretmen </vt:lpstr>
      <vt:lpstr>Onları neden korumalıyız?</vt:lpstr>
      <vt:lpstr>Slayt 3</vt:lpstr>
      <vt:lpstr>Slayt 4</vt:lpstr>
      <vt:lpstr>Slayt 5</vt:lpstr>
      <vt:lpstr>İSTİSMARIN ENGELLENMESİ İÇİN AİLEYE DÜŞEN GÖREVLER…</vt:lpstr>
      <vt:lpstr>Slayt 7</vt:lpstr>
      <vt:lpstr>Slayt 8</vt:lpstr>
      <vt:lpstr>Slayt 9</vt:lpstr>
      <vt:lpstr>DENİZE GİRERKEN KAPATTIĞIMIZ YERLERİMİZ ÖZEL YERLERİMİZDİR.</vt:lpstr>
      <vt:lpstr>Slayt 11</vt:lpstr>
      <vt:lpstr>Slayt 12</vt:lpstr>
      <vt:lpstr>İYİ DOKUNMA</vt:lpstr>
      <vt:lpstr>KÖTÜ DOKUNMA</vt:lpstr>
      <vt:lpstr>Slayt 15</vt:lpstr>
      <vt:lpstr>kötü dokunma ile karşılaşırlarsa çocukların ne yapacaklarıdır.</vt:lpstr>
      <vt:lpstr>insanların daha kalabalık olduğu yerlere git.</vt:lpstr>
      <vt:lpstr>Slayt 18</vt:lpstr>
      <vt:lpstr>Eğer biri seni rahatsız edecek şekilde özel yerine dokunmak isterse ne yaparsın? “HAYIR” deyin ve güvendiğiniz birine söyleyin.</vt:lpstr>
      <vt:lpstr>Eğer biri elbiselerini çıkartmayı ve özel yerine dokunmak istediğini söylerse ne yaparsın?  “Hayır bunu yapmayacağım” deyin.</vt:lpstr>
      <vt:lpstr>    Eğer biri sana onların özel yerlerine bakmanı ya da dokunmanı söylerse  ne yaparsın? “Hayır, istemiyorum” deyin.</vt:lpstr>
      <vt:lpstr>Eğer biri sana, özel yerlerine dokunmadığınızda ya da bakmadığınızda kötü bir çocuk olacağınızı söylerse ne yaparsın? “Hayır! Buna inanmıyorum” deyin.</vt:lpstr>
      <vt:lpstr>Eğer biri sana dokunuşlarının bir sır olduğunu söylerse ne yaparsın? “Hayır! Böyle sırları sevmem!” deyin.</vt:lpstr>
      <vt:lpstr>Slayt 24</vt:lpstr>
      <vt:lpstr>Slayt 25</vt:lpstr>
      <vt:lpstr>Slayt 26</vt:lpstr>
      <vt:lpstr>Slayt 27</vt:lpstr>
      <vt:lpstr>ÇOCUĞUN CİNSEL İSTİSMARA UĞRADIĞINI NASIL ANLAYABİLİRİZ</vt:lpstr>
      <vt:lpstr>Cinsel İstismar Sonunda Çocuklarda Yaşanan Ruhsal Sorunlar;</vt:lpstr>
      <vt:lpstr>Cinsel İstismar Sonunda Çocuklarda Yaşanan Ruhsal Sorunlar;</vt:lpstr>
      <vt:lpstr>Slayt 31</vt:lpstr>
      <vt:lpstr>DİNLEDİĞİNİZ İÇİN TEŞEKKÜRLER…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ZİHİNSEL ENGELLİ BİREYLERDE CİNSEL İSTİSMARIN ENGELLENMESİ</dc:title>
  <dc:creator>REHBERLİK</dc:creator>
  <cp:lastModifiedBy>REHBERLİK</cp:lastModifiedBy>
  <cp:revision>19</cp:revision>
  <dcterms:created xsi:type="dcterms:W3CDTF">2014-12-18T07:51:32Z</dcterms:created>
  <dcterms:modified xsi:type="dcterms:W3CDTF">2016-11-24T07:40:26Z</dcterms:modified>
</cp:coreProperties>
</file>